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casadei" initials="bc" lastIdx="7" clrIdx="0">
    <p:extLst>
      <p:ext uri="{19B8F6BF-5375-455C-9EA6-DF929625EA0E}">
        <p15:presenceInfo xmlns:p15="http://schemas.microsoft.com/office/powerpoint/2012/main" userId="ffd105e5e8febd86" providerId="Windows Live"/>
      </p:ext>
    </p:extLst>
  </p:cmAuthor>
  <p:cmAuthor id="2" name="Sophia Wilkinson" initials="SW" lastIdx="9" clrIdx="1">
    <p:extLst>
      <p:ext uri="{19B8F6BF-5375-455C-9EA6-DF929625EA0E}">
        <p15:presenceInfo xmlns:p15="http://schemas.microsoft.com/office/powerpoint/2012/main" userId="S-1-5-21-944046252-2799899743-1142484129-78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snapToGrid="0">
      <p:cViewPr varScale="1">
        <p:scale>
          <a:sx n="59" d="100"/>
          <a:sy n="59" d="100"/>
        </p:scale>
        <p:origin x="247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97DF98-A13B-45C1-A139-006DA0E03847}" type="datetimeFigureOut">
              <a:rPr lang="en-GB" smtClean="0"/>
              <a:t>20/04/2022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234752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97DF98-A13B-45C1-A139-006DA0E03847}" type="datetimeFigureOut">
              <a:rPr lang="en-GB" smtClean="0"/>
              <a:t>20/04/2022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3643405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97DF98-A13B-45C1-A139-006DA0E03847}" type="datetimeFigureOut">
              <a:rPr lang="en-GB" smtClean="0"/>
              <a:t>20/04/2022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3330846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97DF98-A13B-45C1-A139-006DA0E03847}" type="datetimeFigureOut">
              <a:rPr lang="en-GB" smtClean="0"/>
              <a:t>20/04/2022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3739590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97DF98-A13B-45C1-A139-006DA0E03847}" type="datetimeFigureOut">
              <a:rPr lang="en-GB" smtClean="0"/>
              <a:t>20/04/2022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3914591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7DF98-A13B-45C1-A139-006DA0E03847}" type="datetimeFigureOut">
              <a:rPr lang="en-GB" smtClean="0"/>
              <a:t>20/04/2022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318667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97DF98-A13B-45C1-A139-006DA0E03847}" type="datetimeFigureOut">
              <a:rPr lang="en-GB" smtClean="0"/>
              <a:t>20/04/2022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4174953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97DF98-A13B-45C1-A139-006DA0E03847}" type="datetimeFigureOut">
              <a:rPr lang="en-GB" smtClean="0"/>
              <a:t>20/04/2022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1319162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7DF98-A13B-45C1-A139-006DA0E03847}" type="datetimeFigureOut">
              <a:rPr lang="en-GB" smtClean="0"/>
              <a:t>20/04/2022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4097166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D97DF98-A13B-45C1-A139-006DA0E03847}" type="datetimeFigureOut">
              <a:rPr lang="en-GB" smtClean="0"/>
              <a:t>20/04/2022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250959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D97DF98-A13B-45C1-A139-006DA0E03847}" type="datetimeFigureOut">
              <a:rPr lang="en-GB" smtClean="0"/>
              <a:t>20/04/2022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641B53-82EE-448D-A0DA-1157AAA303F5}" type="slidenum">
              <a:rPr lang="en-GB" smtClean="0"/>
              <a:t>‹#›</a:t>
            </a:fld>
            <a:endParaRPr lang="en-GB"/>
          </a:p>
        </p:txBody>
      </p:sp>
    </p:spTree>
    <p:extLst>
      <p:ext uri="{BB962C8B-B14F-4D97-AF65-F5344CB8AC3E}">
        <p14:creationId xmlns:p14="http://schemas.microsoft.com/office/powerpoint/2010/main" val="493347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D97DF98-A13B-45C1-A139-006DA0E03847}" type="datetimeFigureOut">
              <a:rPr lang="en-GB" smtClean="0"/>
              <a:t>20/04/2022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2641B53-82EE-448D-A0DA-1157AAA303F5}" type="slidenum">
              <a:rPr lang="en-GB" smtClean="0"/>
              <a:t>‹#›</a:t>
            </a:fld>
            <a:endParaRPr lang="en-GB"/>
          </a:p>
        </p:txBody>
      </p:sp>
    </p:spTree>
    <p:extLst>
      <p:ext uri="{BB962C8B-B14F-4D97-AF65-F5344CB8AC3E}">
        <p14:creationId xmlns:p14="http://schemas.microsoft.com/office/powerpoint/2010/main" val="11053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1085" y="1456563"/>
            <a:ext cx="6202837" cy="523220"/>
          </a:xfrm>
          <a:prstGeom prst="rect">
            <a:avLst/>
          </a:prstGeom>
          <a:noFill/>
        </p:spPr>
        <p:txBody>
          <a:bodyPr wrap="square" rtlCol="0">
            <a:spAutoFit/>
          </a:bodyPr>
          <a:lstStyle/>
          <a:p>
            <a:pPr algn="ctr"/>
            <a:r>
              <a:rPr lang="en-GB" sz="2800" dirty="0" smtClean="0">
                <a:latin typeface="Mulish" pitchFamily="2" charset="0"/>
              </a:rPr>
              <a:t>AMALFI NEWSLETTER #1</a:t>
            </a:r>
            <a:endParaRPr lang="en-GB" sz="2800" dirty="0">
              <a:latin typeface="Mulish" pitchFamily="2" charset="0"/>
            </a:endParaRPr>
          </a:p>
        </p:txBody>
      </p:sp>
      <p:sp>
        <p:nvSpPr>
          <p:cNvPr id="6" name="TextBox 5"/>
          <p:cNvSpPr txBox="1"/>
          <p:nvPr/>
        </p:nvSpPr>
        <p:spPr>
          <a:xfrm>
            <a:off x="460374" y="2110985"/>
            <a:ext cx="5996987" cy="1092637"/>
          </a:xfrm>
          <a:prstGeom prst="roundRect">
            <a:avLst>
              <a:gd name="adj" fmla="val 5849"/>
            </a:avLst>
          </a:prstGeom>
          <a:solidFill>
            <a:srgbClr val="C00000"/>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50000"/>
              </a:lnSpc>
            </a:pPr>
            <a:r>
              <a:rPr lang="en-GB" sz="1400" b="1" dirty="0" smtClean="0">
                <a:solidFill>
                  <a:schemeClr val="bg1"/>
                </a:solidFill>
                <a:latin typeface="Mulish" pitchFamily="2" charset="0"/>
              </a:rPr>
              <a:t>We are delighted to let you know that we have successfully completed recruitment to the AMALFI study. </a:t>
            </a:r>
          </a:p>
          <a:p>
            <a:pPr algn="ctr">
              <a:lnSpc>
                <a:spcPct val="150000"/>
              </a:lnSpc>
            </a:pPr>
            <a:r>
              <a:rPr lang="en-GB" sz="1400" b="1" dirty="0" smtClean="0">
                <a:solidFill>
                  <a:schemeClr val="bg1"/>
                </a:solidFill>
                <a:latin typeface="Mulish" pitchFamily="2" charset="0"/>
              </a:rPr>
              <a:t>In total, 5,043 people are taking part. Thank you so much!</a:t>
            </a:r>
          </a:p>
        </p:txBody>
      </p:sp>
      <p:pic>
        <p:nvPicPr>
          <p:cNvPr id="1026" name="Picture 2" descr="AMALF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575" y="247503"/>
            <a:ext cx="1220738" cy="122073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uffield Department of Population Healt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7231" y="477343"/>
            <a:ext cx="2175228" cy="68053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460375" y="1989056"/>
            <a:ext cx="6053547"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60375" y="3312939"/>
            <a:ext cx="5996986" cy="6440225"/>
          </a:xfrm>
          <a:prstGeom prst="rect">
            <a:avLst/>
          </a:prstGeom>
        </p:spPr>
        <p:txBody>
          <a:bodyPr wrap="square">
            <a:spAutoFit/>
          </a:bodyPr>
          <a:lstStyle/>
          <a:p>
            <a:pPr algn="just">
              <a:lnSpc>
                <a:spcPct val="150000"/>
              </a:lnSpc>
            </a:pPr>
            <a:r>
              <a:rPr lang="en-GB" sz="1100" dirty="0" smtClean="0">
                <a:latin typeface="Mulish" pitchFamily="2" charset="0"/>
              </a:rPr>
              <a:t>The AMALFI study will </a:t>
            </a:r>
            <a:r>
              <a:rPr lang="en-GB" sz="1100" dirty="0">
                <a:latin typeface="Mulish" pitchFamily="2" charset="0"/>
              </a:rPr>
              <a:t>help us </a:t>
            </a:r>
            <a:r>
              <a:rPr lang="en-GB" sz="1100" dirty="0" smtClean="0">
                <a:latin typeface="Mulish" pitchFamily="2" charset="0"/>
              </a:rPr>
              <a:t>to understand if screening using a special patch to detect atrial fibrillation sooner can </a:t>
            </a:r>
            <a:r>
              <a:rPr lang="en-GB" sz="1100" dirty="0">
                <a:latin typeface="Mulish" pitchFamily="2" charset="0"/>
              </a:rPr>
              <a:t>potentially reduce the risk of </a:t>
            </a:r>
            <a:r>
              <a:rPr lang="en-GB" sz="1100" dirty="0" smtClean="0">
                <a:latin typeface="Mulish" pitchFamily="2" charset="0"/>
              </a:rPr>
              <a:t>stroke.</a:t>
            </a:r>
          </a:p>
          <a:p>
            <a:pPr algn="just">
              <a:lnSpc>
                <a:spcPct val="150000"/>
              </a:lnSpc>
            </a:pPr>
            <a:r>
              <a:rPr lang="en-GB" sz="1100" dirty="0" smtClean="0">
                <a:latin typeface="Mulish" pitchFamily="2" charset="0"/>
              </a:rPr>
              <a:t>Our initial plan was to include 2,500 people. But so many people wanted to take part that we have made the study bigger. This means we will be able to get even more reliable answers from our research. </a:t>
            </a:r>
          </a:p>
          <a:p>
            <a:pPr algn="just">
              <a:lnSpc>
                <a:spcPct val="150000"/>
              </a:lnSpc>
            </a:pPr>
            <a:endParaRPr lang="en-GB" sz="1100" dirty="0">
              <a:latin typeface="Mulish" pitchFamily="2" charset="0"/>
            </a:endParaRPr>
          </a:p>
          <a:p>
            <a:pPr algn="just">
              <a:lnSpc>
                <a:spcPct val="150000"/>
              </a:lnSpc>
            </a:pPr>
            <a:r>
              <a:rPr lang="en-GB" sz="1100" b="1" dirty="0">
                <a:solidFill>
                  <a:srgbClr val="C00000"/>
                </a:solidFill>
                <a:latin typeface="Mulish" pitchFamily="2" charset="0"/>
              </a:rPr>
              <a:t>WHAT HAPPENS NEXT?</a:t>
            </a:r>
          </a:p>
          <a:p>
            <a:pPr algn="just">
              <a:lnSpc>
                <a:spcPct val="150000"/>
              </a:lnSpc>
            </a:pPr>
            <a:r>
              <a:rPr lang="en-GB" sz="1100" dirty="0">
                <a:latin typeface="Mulish" pitchFamily="2" charset="0"/>
              </a:rPr>
              <a:t>Now that we have finished recruiting people for the study, we will carry on collecting information about your health through your GP. This information includes </a:t>
            </a:r>
            <a:r>
              <a:rPr lang="en-GB" sz="1100" dirty="0" smtClean="0">
                <a:latin typeface="Mulish" pitchFamily="2" charset="0"/>
              </a:rPr>
              <a:t>conditions </a:t>
            </a:r>
            <a:r>
              <a:rPr lang="en-GB" sz="1100" dirty="0">
                <a:latin typeface="Mulish" pitchFamily="2" charset="0"/>
              </a:rPr>
              <a:t>or illnesses you are diagnosed with, </a:t>
            </a:r>
            <a:r>
              <a:rPr lang="en-GB" sz="1100" dirty="0" smtClean="0">
                <a:latin typeface="Mulish" pitchFamily="2" charset="0"/>
              </a:rPr>
              <a:t>medications </a:t>
            </a:r>
            <a:r>
              <a:rPr lang="en-GB" sz="1100" dirty="0">
                <a:latin typeface="Mulish" pitchFamily="2" charset="0"/>
              </a:rPr>
              <a:t>you are prescribed, and </a:t>
            </a:r>
            <a:r>
              <a:rPr lang="en-GB" sz="1100" dirty="0" smtClean="0">
                <a:latin typeface="Mulish" pitchFamily="2" charset="0"/>
              </a:rPr>
              <a:t>medical </a:t>
            </a:r>
            <a:r>
              <a:rPr lang="en-GB" sz="1100" dirty="0">
                <a:latin typeface="Mulish" pitchFamily="2" charset="0"/>
              </a:rPr>
              <a:t>tests you undergo. </a:t>
            </a:r>
            <a:r>
              <a:rPr lang="en-GB" sz="1100" dirty="0" smtClean="0">
                <a:latin typeface="Mulish" pitchFamily="2" charset="0"/>
              </a:rPr>
              <a:t>Separately, we will collect information on hospital admissions and other important clinical events from national registries held by NHS Digital. </a:t>
            </a:r>
          </a:p>
          <a:p>
            <a:pPr algn="just">
              <a:lnSpc>
                <a:spcPct val="150000"/>
              </a:lnSpc>
            </a:pPr>
            <a:endParaRPr lang="en-GB" sz="1100" dirty="0">
              <a:latin typeface="Mulish" pitchFamily="2" charset="0"/>
            </a:endParaRPr>
          </a:p>
          <a:p>
            <a:pPr algn="just">
              <a:lnSpc>
                <a:spcPct val="150000"/>
              </a:lnSpc>
            </a:pPr>
            <a:r>
              <a:rPr lang="en-GB" sz="1100" dirty="0" smtClean="0">
                <a:latin typeface="Mulish" pitchFamily="2" charset="0"/>
              </a:rPr>
              <a:t>All </a:t>
            </a:r>
            <a:r>
              <a:rPr lang="en-GB" sz="1100" dirty="0">
                <a:latin typeface="Mulish" pitchFamily="2" charset="0"/>
              </a:rPr>
              <a:t>of your data will be kept in secure computer systems in the University of </a:t>
            </a:r>
            <a:r>
              <a:rPr lang="en-GB" sz="1100" dirty="0" smtClean="0">
                <a:latin typeface="Mulish" pitchFamily="2" charset="0"/>
              </a:rPr>
              <a:t>Oxford, and it will only be accessed by members of the AMALFI study team. For </a:t>
            </a:r>
            <a:r>
              <a:rPr lang="en-GB" sz="1100" dirty="0">
                <a:latin typeface="Mulish" pitchFamily="2" charset="0"/>
              </a:rPr>
              <a:t>more details on how we handle your data, you can </a:t>
            </a:r>
            <a:r>
              <a:rPr lang="en-GB" sz="1100" dirty="0" smtClean="0">
                <a:latin typeface="Mulish" pitchFamily="2" charset="0"/>
              </a:rPr>
              <a:t>check our data </a:t>
            </a:r>
            <a:r>
              <a:rPr lang="en-GB" sz="1100" dirty="0">
                <a:latin typeface="Mulish" pitchFamily="2" charset="0"/>
              </a:rPr>
              <a:t>privacy notice online at www.amalfitrial.org/data-privacy</a:t>
            </a:r>
            <a:r>
              <a:rPr lang="en-GB" sz="1100" dirty="0" smtClean="0">
                <a:latin typeface="Mulish" pitchFamily="2" charset="0"/>
              </a:rPr>
              <a:t>.</a:t>
            </a:r>
          </a:p>
          <a:p>
            <a:pPr algn="just">
              <a:lnSpc>
                <a:spcPct val="150000"/>
              </a:lnSpc>
            </a:pPr>
            <a:endParaRPr lang="en-GB" sz="1100" dirty="0">
              <a:latin typeface="Mulish" pitchFamily="2" charset="0"/>
            </a:endParaRPr>
          </a:p>
          <a:p>
            <a:pPr algn="just">
              <a:lnSpc>
                <a:spcPct val="150000"/>
              </a:lnSpc>
            </a:pPr>
            <a:r>
              <a:rPr lang="en-GB" sz="1100" dirty="0">
                <a:latin typeface="Mulish" pitchFamily="2" charset="0"/>
              </a:rPr>
              <a:t>We will look at all data we collect and analyse it in about two and a half years from now, and then again at the five year mark. On both occasions, </a:t>
            </a:r>
            <a:r>
              <a:rPr lang="en-GB" sz="1100" b="1" dirty="0">
                <a:latin typeface="Mulish" pitchFamily="2" charset="0"/>
              </a:rPr>
              <a:t>we will write to let you know what the overall results of the study were</a:t>
            </a:r>
            <a:r>
              <a:rPr lang="en-GB" sz="1100" b="1" dirty="0" smtClean="0">
                <a:latin typeface="Mulish" pitchFamily="2" charset="0"/>
              </a:rPr>
              <a:t>.</a:t>
            </a:r>
          </a:p>
          <a:p>
            <a:pPr algn="just">
              <a:lnSpc>
                <a:spcPct val="150000"/>
              </a:lnSpc>
            </a:pPr>
            <a:endParaRPr lang="en-GB" sz="1100" b="1" dirty="0">
              <a:latin typeface="Mulish" pitchFamily="2" charset="0"/>
            </a:endParaRPr>
          </a:p>
          <a:p>
            <a:pPr algn="just">
              <a:lnSpc>
                <a:spcPct val="150000"/>
              </a:lnSpc>
            </a:pPr>
            <a:endParaRPr lang="en-GB" sz="1100" dirty="0" smtClean="0">
              <a:latin typeface="Mulish" pitchFamily="2" charset="0"/>
            </a:endParaRPr>
          </a:p>
          <a:p>
            <a:pPr algn="just">
              <a:lnSpc>
                <a:spcPct val="150000"/>
              </a:lnSpc>
            </a:pPr>
            <a:endParaRPr lang="en-GB" sz="1100" dirty="0">
              <a:latin typeface="Mulish" pitchFamily="2" charset="0"/>
            </a:endParaRPr>
          </a:p>
          <a:p>
            <a:pPr algn="just">
              <a:lnSpc>
                <a:spcPct val="150000"/>
              </a:lnSpc>
            </a:pPr>
            <a:endParaRPr lang="en-GB" sz="1100" dirty="0">
              <a:latin typeface="Mulish" pitchFamily="2" charset="0"/>
            </a:endParaRPr>
          </a:p>
        </p:txBody>
      </p:sp>
      <p:pic>
        <p:nvPicPr>
          <p:cNvPr id="1032" name="Picture 8" descr="https://www.amalfitrial.org/images/footer/nihr_logos_funded-by_col_rgb.jpg/@@images/image/w76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8497" y="9430150"/>
            <a:ext cx="1819375" cy="38037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0" y="9702802"/>
            <a:ext cx="4604961" cy="215444"/>
          </a:xfrm>
          <a:prstGeom prst="rect">
            <a:avLst/>
          </a:prstGeom>
          <a:noFill/>
        </p:spPr>
        <p:txBody>
          <a:bodyPr wrap="square" rtlCol="0">
            <a:spAutoFit/>
          </a:bodyPr>
          <a:lstStyle/>
          <a:p>
            <a:r>
              <a:rPr lang="en-GB" sz="800" dirty="0" smtClean="0">
                <a:latin typeface="Mulish" pitchFamily="2" charset="0"/>
              </a:rPr>
              <a:t>AMALFI newsletter 1 v1.0 15/03/2022</a:t>
            </a:r>
            <a:endParaRPr lang="en-GB" sz="800" dirty="0">
              <a:latin typeface="Mulish" pitchFamily="2" charset="0"/>
            </a:endParaRPr>
          </a:p>
        </p:txBody>
      </p:sp>
      <p:sp>
        <p:nvSpPr>
          <p:cNvPr id="31" name="AutoShape 16" descr="data:image/png;base64,iVBORw0KGgoAAAANSUhEUgAABvQAAAROCAYAAAALhNW9AAAAAXNSR0IArs4c6QAAIABJREFUeF7s3QeUXVW9P/DfTJKZJJOGVEEeFnhgBcSC0lSaDUVEVIqKRIog0qRDBCT0KkgR9AmKoBSlWCgqoIAKT5qFByLiX2ki6SGZZOa/fgfPeGdyZ+7MMENu7nzOWlmY3FP2/ux9znWd7917N3V2dnaGjQABAgQIECBAgAABAgQIECBAgAABAgQIECBAgACBuhRoEujVZbsoFAECBAgQIECAAAECBAgQIECAAAECBAgQIECAAIFCQKCnIxAgQIAAAQIECBAgQIAAAQIECBAgQIAAAQIECBCoYwGBXh03jqIRIECAAAECBAgQIECAAAECBAgQIECAAAECBAgQEOjpAwQIECBAgAABAgQIECBAgAABAgQIECBAgAABAgTqWECgV8eNo2gECBAgQIAAAQIECBAgQIAAAQIECBAgQIAAAQIEBHr6AAECBAgQIECAAAECBAgQIECAAAECBAgQIECAAIE6FhDo1XHjKBoBAgQIECBAgAABAgQIECBAgAABAgQIECBAgAABgZ4+QIAAAQIECBAgQIAAAQIECBAgQIAAAQIECBAgQKCOBQR6ddw4ikaAAAECBAgQIECAAAECBAgQIECAAAECBAgQIEBAoKcPECBAgAABAgQIECBAgAABAgQIECBAgAABAgQIEKhjAYFeHTeOohEgQIAAAQIECBAgQIAAAQIECBAgQIAAAQIECBAQ6OkDBAgQIECAAAECBAgQIECAAAECBAgQIECAAAECBOpYQKBXx42jaAQIECBAgAABAgQIECBAgAABAgQIECBAgAABAgQEevoAAQIECBAgQIAAAQIECBAgQIAAAQIECBAgQIAAgToWEOjVceMoGgECBAgQIECAAAECBAgQIECAAAECBAgQIECAAAGBnj5AgAABAgQIECBAgAABAgQIECBAgAABAgQIECBAoI4FBHp13DiKRoAAAQIECBAgQIAAAQIECBAgQIAAAQIECBAgQECgpw8QIECAAAECBAgQIECAAAECBAgQIECAAAECBAgQqGMBgV4dN46iESBAgAABAgQIECBAgAABAgQIECBAgAABAgQIEBDo6QMECBAgQIAAAQIECBAgQIAAAQIECBAgQIAAAQIE6lhAoFfHjaNoBAgQIECAAAECBAgQIECAAAECBAgQIECAAAECBAR6+gABAgQIECBAgAABAgQIECBAgAABAgQIECBAgACBOhYQ6NVx4ygaAQIECBAgQIAAAQIECBAgQIAAAQIECBAgQIAAAYGePkCAAAECBAgQIECAAAECBAgQIECAAAECBAgQIECgjgUEenXcOIpGgAABAgQIECBAgAABAgQIECBAgAABAgQIECBAQKCnDxAgQIAAAQIECBAgQIAAAQIECBAgQIAAAQIECBCoYwGBXh03jqIRIECAAAECBAgQIECAAAECBAgQIECAAAECBAgQEOjpAwQIECBAgAABAgQIECBAgAABAgQIECBAgAABAgTqWECgV8eNo2gECBAgQIAAAQIECBAgQIAAAQIECBAgQIAAAQIEBHr6AAECBAgQIECAAAECBAgQIECAAAECBAgQIECAAIE6FhDo1XHjKBoBAgQIECBAgAABAgQIECBAgAABAgQIECBAgAABgZ4+QIAAAQIECBAgQIAAAQIECBAgQIAAAQIECBAgQKCOBQR6ddw4ikaAAAECBAgQIECAAAECBAgQIECAAAECBAgQIEBAoKcPECBAgAABAgQIECBAgAABAgQIECBAgAABAgQIEKhjAYFeHTeOohEgQIAAAQIECBAgQIAAAQIECBAgQIAAAQIECBAQ6OkDBAgQIECAAAECBAgQIECAAAECBAgQIECAAAECBOpYQKBXx42jaAQIECBAgAABAgQIECBAgAABAgQIECBAgAABAgQEevoAAQIECBAgQIAAAQIECBAgQIAAAQIECBAgQIAAgToWEOjVceMoGgECBAgQIECAAAECBAgQIECAAAECBAgQIECAAAGBnj5AgAABAgQIECBAgAABAgQIECBAgAABAgQIECBAoI4FBHp13DiKRoAAAQIECBAgQIAAAQIECBAgQIAAAQIECBAgQECgpw8QIECAAAECBAgQIECAAAECBAgQIECAAAECBAgQqGMBgV4dN46iESBAgAABAgQIECBAgAABAgQIECBAgAABAgQIEBDo6QMECBAgQIAAAQIECBAgQIAAAQIECBAgQIAAAQIE6lhAoFfHjaNoBAgQIECAAAECBAgQIECAAAECBAgQIECAAAECBAR6+gABAgQIECBAgAABAgQIECBAgAABAgQIECBAgACBOhYQ6NVx4ygaAQIECBAgQIAAAQIECBAgQIAAAQIECBAgQIAAAYGePkCAAAECBAgQIECAAAECBAgQIECAAAECBAgQIECgjgUEenXcOIpGgAABAgQIECBAgAABAgQIECBAgAABAgQIECBAQKCnDxAgQIAAAQIECBAgQIAAAQIECBAgQIAAAQIECBCoYwGBXh03jqIRIECAAAECBAgQIECAAAECBAgQIECAAAECBAgQEOjpAwQIECBAgAABAgQIECBAgAABAgQIECBAgAABAgTqWECgV8eNo2gECBAgQIAAAQIECBAgQIAAAQIECBAgQIAAAQIEBHr6AAECBAgQIECAAAECBAgQIECAAAECBAgQIECAAIE6FhDo1XHjKBoBAgQIECAwPAJn/XRh/PT+9pjQ2jRkF3jZhKbYY/OWWH+NUUN2TiciQIAAAQIECBAgQIAAAQIECBAgkAICPf2AAAECBAgQGFECF/5sYVxxV/uw1flHX2qL1jHDdnonJkCAAAECBAgQIECAAAECBAgQGIECAr0R2OiqTIAAAQIERrLAPt+aH3/8e8ewEZzz6XHx2tWaX9T5n3/++fjyl78cl156aa/necUrXhGve93r4kMf+lBsvfXWMX78+Bd1zf4c3NHREb/61a9i/vz5sdVWW3Ud8txzz8U+++xT/P2cc86J5ZZbrj+n67ZPWed77rknzj///HjNa14z4HMsrQOeffbZuOaaa+JjH/tYTJ48eWkVY5m87m9/+9vYdttt40tf+lLst99+XXVYuHBh3HDDDUU/eNOb3jSsdfvzn/8ce+65Z6y00kqD7r/DWsARePLe2v/qq6+OL3zhC0v0lxFINCRVLp/dv/jFLwZ0vp73a38P/tvf/hY333xzfPKTn4yxY8f297Cq+5155plxyimnxFe/+tXYbrvtXtS5luWD+/ruHErvejHyfVsvLaEcBAgQIECAwNISEOgtLXnXJUCAAAECBJaKQKMEepV4GeiddNJJseKKKw6r6bXXXht77bXXEi9QR3KgN3PmzCJgWLx4sTBoEL2vt0AvX9KfeOKJ8YMf/CDe+ta3DuLM/T9EoNd/q5dqz97aX6A3tC3wUgZ6jz32WPH9se666xY/WBHoDU1b9hboDbX30JT2xZ3F9+2L83M0AQIECBAg0BgCAr3GaEe1IECAAAECBPopsKwFer2NPmhvb49f/vKXMX369PjDH/4Q++67bxx44IExevTofkoMfLfyZfpIHxFRKTcUYebAW6LxjyhH3wj0Gr+tq9Wwt/YX6L00/aEM2t/1rncN2Q8VyuB8gw02EOi9BM041N4vQZFrXsL3bU0iOxAgQIAAAQIjQECgNwIaWRUJECBAgACB/wg0SqBX1ujWW2+N3XffPdZZZ50499xzI6fiHK5NoLekrBeMw9PbBHrD47qsnFWgt3RbSqC3dP2H4uoCvaFQdA4CBAgQIECAQP0JCPTqr02UiAABAgQIEBhGgUYL9J566qnYe++944EHHojvfve78eY3v7lL7+9//3v88Ic/jJ/97Gdx5513Fv+ea5JtvvnmseOOO8aaa64ZTU1Nxb9XBlPHHHNMXHjhhcWxa621Vuywww7xk5/8JDI8rNzKdZT6CrVyLaxcd+/yyy8vRhTOmDEj3vGOdxRr/22//fZda//1Nm1YZYi44YYbFuX68Y9/XJxn4403jt122y3y35ubl1y3cLD1P/vss+Ohhx6Kiy++uChzjnrMaU2nTp0ar33ta7vMyrJVmuS6huUagLnm4F133RXf+ta3uur+hje8Id7//vcXdV9ttdX61dMrX8x++tOfjtNOO60wyPpn22+66abFedL6pptuKvpBvpDPLaerzPWqttxyy2hpaVniev1tn776x6677ho5kidHiT799NNV10Asj+/5ec8pN8u65qjTyq3nqNBcRynred1118WDDz5YBNmbbLJJfPazn+3WRpXnKI/53ve+F3md9Msyr7LKKgNaQ6+yPQ499NCiDFdccUX87ne/i/XXX7+4Xyr7dk/0XNfqG9/4Rtxyyy1FOcp7Msu++uqrd9u97GPZJ9va2oo1w5588sl473vfW4zIXXXVVXvtQ5WhWNYxDXNdwkWLFhXtleteZn9csGBBfP/73+9Wh5133rlYl6xnn+ns7IxHHnkkLrvssgGVP6+92WabFW1W+lezqtX+lSP0dtlll27ny7rkOpb5bHsp1hTt1827jO7Un0Cvv8+OJCj7YiVHz9F/+YzI/pnfNXn9OXPmdN3X+QzL/lL5nB/oGnrl/ldeeWVx32WfzO3DH/5w8Rwt1z8dyP1Z1ie/a/K8P/rRj/p8HtW6n/P7oq81IquNUK323dmXd5a5XPM2nyv5rM21b/O7Lp+jed/nd93yyy8f//jHP5b4zk2rbIvy/zuUBtW+76p915f793w+5fdtfq/9v//3/4pn86c+9alu31u1vm+X0VtNsQkQIECAAAECAxYQ6A2YzAEECBAgQIDAsizQqIFevqDM4OhNb3pT0TwZ4O23337Fy7EMDPJFXU7TmS/vMgzLv+cLtXzhlltl4JIhwZ/+9Kd41ateVYQHGXrk+e6///7iZWW+OM+XfVtssUURoPQW6M2bN69Y2++iiy4qrpFhY66bVJahcu2/WoFevoD89a9/HX/84x/j9a9/fVGX//3f/y3Oe/jhh8cee+zRbbrRwdZ//vz5hWEGDyuvvHLhlIbpO2XKlMIsw7HcfvrTnxZ1K8OnDPPS5bDDDivCugsuuKCYEnXChAlFmbPu5bly33yZmgFhra0MOfL6GahkKJZt9Mwzz8Tpp59erEmVYdWxxx5bvFQurzdq1Kgu6wyYjj766KJ85TaQ9umrf2R93/a2txUviV9soPfXv/41TjjhhKLcWe/sMxMnTowMMrO/5HbPPfdEBmm5T7ZP9tO5c+cW/SHrnp9l2FM5/ezDDz8c+++/fxG6lcdknXKdqdz35z//eRHs5Yvt5ZZbrs8mKdsjw+5x48YVYXXeE5MmTarat8uTZdvlC+sMzCvvy2y7MpScNm1avO9971siNN5mm22Ksq+00koxZsyYom/mGoNlCFGtwOUL8y9+8Ytx1VVXFbukVb6kzzqUz4AMJPPznvfVkUceWYz+zX6UWwaBl156aXHdDFvK50Dl/ZH9PcP68mV/+RJ+zz33LNqtvH/zfL///e+L82SA8JWvfKWoS632L8+XP0qYNWtWzfPVurd8Xl2gVqBX63mTPyTIHx7kd09uGWBff/31RZvncyz7YYbX2cey3avdn3ncX/7yl+Jeyfs6+922227b1bcGG+h99KMfLX6ckmXL75Esaz4z8r4a6P2ZZcwQ7uCDD+66p7Ju+WzJe7pnucv+29v9nCH/UAR6fXln8JbP6vyuy3s4g7Sez68PfvCD8bnPfa6YGjW/Z3o+N/I5Wbm2aX6XZECa32nld33+AKFsvwzzjz/++OI85Va2X/7/lHwGZZ/K78X8/wLld3uWM3+4kD8s6Ov7do011nArEyBAgAABAgRGjIBAb8Q0tYoSIECAAAECKdBogV455eYb3/jGYsrNfNGfoUqGcDnKLAO1DN7KkQ35Aj1DoAybMiTJAKG1tbUrlPvFL35RjODL417+8pfH4sWLi46TL/V7m3KzWqCX4UW+KMzz5/mOO+64KF+6ZRny5d4ll1xShI4HHHBA8WI1Xx7mS/9yhFtet/JX+ZXnyfPfd999xQvhfBmcLxLLwOfF1j+Djgwm3v3udxduORIlvfKF8gc+8IHiRXWGTLn1FmamfYaMr371q4tzZViUW+W5cnRhlr/ayLnKu7Vy1FKOPkrTfFGcAUuWL/+bZcsy7rTTTnHIIYd0BXf5kvRrX/taYVq5zuJA2yfDk3y52lv/KD9/sYFez5e9PdfQy9Ez+cI7g6HsL/lyPv2yPvkCPcPA7EM5kjNfIuc2c+bM4oV7BgrZ1/baa69iBFe+2M4RNdk3MzTo73phle3Rs6+kd9473/nOd4r2z6CgbN/srxmQ5VbZv7IcOTomy5H3wXnnndcV9Fb2/3wBnvXNNs/9MoDoa6scpVNZ7+yD+QzIF/AZEOazo7w/0zHLkn0lA4/ymZLXKZ81+YzJPljeH5WOuV/ly/7K8vfsm/mjgYMOOqgIKr/5zW/GVltt1VWdWlNu5o4ZUqdvPqdy6+t8S+vbb/apx8XC3941bJdv23XPGPvebYb8/H0Fevm8yWdgPnMzfD7qqKO6PduzX2UfyM/yXih/RNDbFJAZBh1xxBHFyM3cP0e4lvdM9tX8oUre6/n8z3OXIfZgA73s81n2HAWWW37HZfg/mPuzr+fRHXfcUTxvMvTPZ/Paa6/d7fus2v1ca43I/o7Qy3r15l1+Z+WzvOfzK0ca5ndy/ngnf4CSo+TK52W2RX6X5CjhMnTM/1/Q13dJtm1+z59xxhnFqOIM7svvzt6eT3m+0q5s//KHSqa4HvJb3QkJECBAgACBZVBAoLcMNpoiEyBAgAABAoMXaJRAb/bs2XHjjTfGWWedVby4qxxNky9jM9jIl2A5eq1nYJRhSP76PgO2ckRS5Uu+ntMbltoDCfTKqUD/+c9/dgsoynM9/vjjRciSoUE5OqKvQC9HQ1UGHeV5ypAhXxZmSJhB14utf4YV6VM5pVhZnxwJluV45StfWRShtxeM5QvxfKGbf3qeK0cdrLDCCsXL8MpRc9V6dvliNs2+/e1vdxsZkfvny9cMZzOYOfXUU4uQpnLLNsjpUXO0RPlieaDtky/xy0CvWv/obUrNshz9nXKz3L+3QOfrX/968XI/+05O/VY5Ci+PzdEy+QI6w7nsDxncZUCV4WnPF8q5f748znPmqLnBBHonn3xyMcVjZfvmqNZ84f3EE08U585RmBnAZXny7xkm5Ki0nlPWlfdXGXJXhugZnuVxL3vZy/r98CsNM1jJAKZyNF+OgMlpDNMnw7T11luv67z5bMn+mX24HPVbGbpUa/90zGk4s10qg+qyTjlFX4YB//Vf/9Wt/NmfM4DOZ0Ca1Wr/wZ6v32hDvGMGes//5LohPut/TjfxoKNe8kCv/LFCBsqVP74oS5X9J7+PcrRw9vecYji33gKm/PcMevJ7Ku+nnqNOy2dVBvOV1xtsoJcjcvMZkoFVuQ32/iz7b+WPJcpz5j2RI7hz1F9+ns+Xsv/2dj+/1IFete+6vL/zByLVnhvld005AjPDufwxRD6L8xmR93h+V1du5ej7a665pviRTxmk9vV8ypA1g8MsS37f5qjfvr5vh+0Gc2ICBAgQIECAQB0KCPTqsFEUiQABAgQIEBg+gWUt0OuPRL6gzOAup/zrz1a+WM3gp2egd/fddy+xFl95zoEEehms5Giiai9Pq5Wx1pSbGbDlKI6eo5L+9a9/FS9LMzzJsCrXBay1Dab++TK5DGkqXyr3FuiVLz4ztMuQY6ONNhr0ul5leTO8qgwTy3qWL5XzJXU6VdvKl7Tly9GBtk9Zz976x0sR6OXIzuwDt912W7fpZSvrW7ZTThNXWpV1z/A7R3X13KoF3H31obI9MgzLEWw5yqVyyxf5Gb5lOFFeswwlMjiodkwen9N/Zhi54oordo1EKu+5ytG0tfp3+Xn5wrxc67LyuGr3QPl5eS/m9JrlCMlcNy9HHOZ0pJWj9irPWb7Yz38r61ir/Ndee21R555lrDVCrzeP7BsZVFarc3/dhnK/Rgz0MqjLaVwrR2n1NMsfm+TampXP7d4CvVrevT1bBhvo9QyP8/qDuT8zgMxpjLMPV/uhRbV61bofXupAr+cI6CxzX2Wo9two77nevqPznOV9Xmlftl+19shjyud25Q8IjNCrdbf4nAABAgQIEBgJAgK9kdDK6kiAAAECBAh0CTRKoJcj2zbYYIP4yEc+EhtuuGGf0zbmqLKcEjFfxmUgkyOWco25yhFJtQKZyhd9PUfoVHvJVuvFZM8uWSvQy6nYdt555yV6crXwoedOQ1H/3srX2wvG3D9HOeQIldxy5GCOashpBd/znvcUa+CV06DWuj37Cl8qRzKUa5pVO1+5TlsZdAy0fWr1j8F+Xo5k7E+gU750f+CBB7rWJOxZ15z+sVy3KV9W5yjVHH2XI82qvbzO49MmR5jkiLiBrKGX6z2Vo0J7lqOnbxkaplMeV226zHKNy+wbZWg80HaqLEdfgcdAA72ynfoK6KuN7KtV/oG0f+UzqLfArrfz1brHhuvzRgz0+hOkVRvJ1d9AL5+d2ZceffTRYvRxjsLOds3RnUMxQq/aCNPB3J85WravdUOr9ala98NgPu/tu6nWlJu9TY880ECv/EFJuVZvtXpne+ao4MrnR61+VO0HRAK94XpSOS8BAgQIECCwLAkI9Jal1lJWAgQIECBA4EULLGuBXm/TX9aCyJDiu9/9brEuUb7Yq9xyqs38/C1vecsSI/R6e8lX+TJ9aQR6vTn0FugNdf0HGuilV67/c9NNNxVrCGWIWrm9/e1vL0ZVZijbc+rFnm3b3/ClVp/Iz5flQK9y7br+1DUDvJyGNEcuVo4263nsQF8S9yeY6PlSvAya+lPuDPyWxUCv2r1YK6AQ6PWnR/S+z9KYcrNWEJOlrfbM6uu+yekac+Rffl/lmoqVWwbc+Xll0J2f96cclefpa//B3J8CvXOKEbuVa+HV6s0CvVpCPidAgAABAgQI1BYQ6NU2sgcBAgQIECDQQAIjIdDL6QZzXaqf/vSnkaO2Ntlkk2JE06te9ariT66ptueeexZrrfWccrNeA73epkusFiIMR/0HE+hV3jY5FeS9994bN998c7H2YU5PmGsNlWva9XWL9RXoVa79VLnWUK1btlbQ0lvo1Vv/eClG6JVTOmZQWm3q0Wp1XrBgQdcIvauuuqoYzdpb3fLfBzJCL9edO/bYY2PcuHFLnLOnb+U6hxlO91wnrLf2Gmg79TfA6G9IXI5qHMgIvT/84Q9dawfWKr9Ar9ad2vfn9Rrolf1900037RrF2lugl2FdrqGXo2hzlFeusZZBfE6f/OpXv7oAyGmVez57hjLQG8z9WeuZV63lat0Pg/l8aY/QK9c17W3qzN56cK32M0LvxT0bHE2AAAECBAg0roBAr3HbVs0IECBAgACBKgIjIdArX7DlOlNHHnnkEmu3lethrbLKKsMW6JXr6vQ2RV+uh3bUUUfFjBkzijKuttpqxUiqe+65p9u0auVLvd7WayrX0MsReWXIMxz1f7GBXmVXzLrnNJCXXXZZsU7Qdttt1+e92lf4kgeW9c21+vLFd60Rf3nMQNun1miUWi+3yzAuX95XTps3kECnnNIxp+Dr75pVlT69Tdta7X7oq0HK9shQrtp6cpVr6JUha2/1r/WQrvWCv6/jh3LKzVp1znI8/vjj8fnPf76YurTnGnoDnSKz1hp6Az1fLefh+rwRp9ys9UxOyx/96EfF+nn9WUOvXG9v6623jrxHcw3Jyq2cEjf/O1xTbg7m/izX9PzJT37S6/Mon7M5LW8+49MiA/Lyu2y//fZbotvVut/LZ31l/1/agV7Zfv1dL7estEBvuJ46zkuAAAECBAg0uoBAr9FbWP0IECBAgACBbgKNHuhVjlirFhZl2JBBUoY/w7mGXvmCNEemZajx2te+tls75JpFe+21VzEK47TTTovW1tY+A713vvOdRfiVIWTlluHO7rvvHu9///uLF6e5Ll05xeJQ1n+ggd43vvGNuOaaa4o6Ztl6brVeZlbuXyvQy5F/u+66a2FZzags++9///tiZOYHPvCBYoRgrhvX3/bJten6Wi9q/vz5cfTRR8e1115b9eV22U4918EaSKCXfTdfaGcYmsHlgQceGKNHj+5Gm1b5WfaTDIpzRGrpk9ObZl+rHB3X2/3Q12OzbI8MsC688MLYbLPNuu3+5JNPFi/tc6RoOQIzRxXmKKSLL744Tj755Nhxxx2XCF7vuuuuYhrW9ddfP4444ojIELXWC/6+yjmUgV4GsVmmnBKx1n1V+WK/VvkH0v5Z18Geb2l9DTZioPfQQw/FHnvsUawDWRmwlcYZvOe9l1NoVvaV3kbolf20t5C2t2fHQJ6hWba+9h/s/VkGbNWeR4sWLSqeN2effXbx3MrvgVr9N58BH/3oR7utNVfNtZ4CvTLIz4Cz2nd9rvP6ta99La6//vr42Mc+Fp/97GeL7+la7WeE3tJ6arkuAQIECBAgUO8CAr16byHlI0CAAAECBIZUoNEDvcrRQTvssENMmzYtpkyZUhhmsHPDDTcUgUIGOoMN9A444IDIP+VIsGprkGU5MrzI62+++eZx3HHHRa7dl1tOnZbhW+UL394Cs/KlXh630047FVOJLr/88pHnv++++4oXx3//+9+LF4k5neJw1b9WoJchToY3Garllmvm7bbbbsW0mqecckqss846XV5/+tOf4qCDDioCnwyE1l133T77eK1AL8uWYdE3v/nN2HbbbSOnPlt99dW72jxHs2UZMlTNF+z52UDbp9YIvEr3bKcMprLfVbZTro1VuT5cFrBWoNNzqtW//OUvRVj28MMPx/777x+f+tSnukagPvHEE3HiiScW/SoDh3RoaWkp+n3pk6FkHj9hwoTIkPLnP/95Udae90NfDVK5ll+Gb3nubMO8H3IUUY4y+s7/ciELAAAgAElEQVR3vlNcvxyxVtY1r59bBurbbLNNUb40yvpkEJ3hRQaW2XfyfLUCgL7KOZSBXl6nDFZWXnnl4r5+97vfXbyYT8cckZX3eG45belb3/rW4n/XKv9A23+w5xvSL5EBnKzj2WcGsPfgdm1evvuItsGdpftRZbtUfkeUe1QGVe973/uKkdblsz1DnXzGZB/Iz/JeyOd1buV9k3/PEZzlv5dtmtfK+7d8duV1fvWrXxX3V07j2vPZUSsQ6ulQa/+s80Dvz7/97W/F8yR/oJL3b4ZxeU9X3hNZ7nz+rrDCCjXvh9Jo1qxZccIJJxT3WD4HMlDP77jTTz+9qNZAAr2e3rWe5X3dY9W+izKwy++xbKf8ccNhhx1WTPWd5c42/PGPf1x8llvl912t9ugr0Ov5fTsUfd45CBAgQIAAAQLLioBAb1lpKeUkQIAAAQIEhkSg0QO9RCrDjgxQMlTJF4q55UvRfMH2iU98InKawZyuspymstZLvjw+X3juvPPOxblyTb4tttiiCE7y5WP5IrRyDbJ8CZkvdC+66KIiQMljcjq+LEdOtZmjGvJl6Pjx44vQpa8pN/PFZh6TgU7WJ/f/3//93+K8eVz+8r8crTUc9e+tfJUjInP9pwzwykAtw6gcnZFbvuDMF6s5eqUsd+6Xo5l6jjLr2dFrBXq5f4aDGW7mKIjSOl8sp1eGVVm2DHIr15AbSPv0p3+UYVv2u1e84hXF6Lg87sEHH4zPfOYzxdqNjz76aL+m3Cxf5pb995Of/GTX1KQ5iiUDsXQpr5MjbHIEYgYKH/zgB4sXyJVT91Wuq1ieM/ttlu3Nb35zETJnGDuQNfTSfdVVVy3WRcxzjB07tqtvV4aaZXtmcJcjGDNAzL6cbZLlL/tE7jd16tQitM57IrdaAVZfD8WhDvTy2XHppZcWoUs6l306+1e2RbpOnz49PvShD3WF17XK31ug11v7D/Z8Q/LlMYJO0leglwwZXOf6kRmeV3u2Z6Cbo9Oyj5dbOT1yhujZd/IHBjnqM7dyzddqz678vsoRwLfcckt897vfLe613GoFQj2bq9b+g7k/8xqVz6Pynk6ffLbkd1XeLzk6uD/3c2U4lvtXPlfyWZPPtnyO9yfQ6807v2/6Gm090EAvy1n5XVKWe+LEicV3T2/PhlrtUS3Q6+37Nr93bQQIECBAgACBkSIg0BspLa2eBAgQIECAQCEwEgK9rGeOHMgRcvnr+DLQyZFyOdVfBi2nnnpqMZKinAqsP4FNvtC//PLLi1/Z50u67bffvhhp197eXjXQy3Jk0JKjLHKUWI5ayy1f9uYUkZtsskkxmiG3WoFevsDM0Q9Z5hxlmFuuuZQBSL4Y7rlu3FDXv7fyZTkyyMqXtr/4xS+KoCNfOm+66aZddb/iiisiQ65shwxwst457Vi1cle7TfsT6JWGGS5lG+UL+TJ0yZFgGYiVI2Iqr9Hf9ulP/8jzPvXUU/E///M/RRtluTfeeONiFF3WOcOenmsk9hbolGvtpV269VxDMQO4nP7xuuuuK16cZxCQ/SrrueWWW3b1q8q65jkzgMjjsj3y5XuWLUcSZUCY20ACvZVWWql4uZ732CWXXNKtvr2VIUODnKIujTKgKF92p1OueZmBa456K7daAVZfj/WhDvTyWln+HI2UfSz7e5Y/HTNoSPtydFV/yz/Q9v/hD3/Y5xpkvZ3P19/ABGoFeuWzPftwrguXz/YMqbMf5yjhD3/4w0us3ZrH5I8Z8kceuX9+D+X3Tz4HMwDL52bem2VQn8+M7FM5Cjanic7QL0eG5lp0+byvFQj1rHF/9h/o/VleI0eJ57Plqquu6roncmrj/AFMrg/b3/sh98vv2Vx7L6dtznbIoDyfUTlqN0empW9/Ar3evHM64qEO9MpyZ7iZoX/ZH/LZkP+/I7/vej4barVHtUCvr+/bgfVwexMgQIAAAQIEll0Bgd6y23ZKToAAAQIECAxCYFkI9AZRrYY95MUEGg2LomJLVaC/AetSLaSLEyBAgAABAgQIECBAgEDDCQj0Gq5JVYgAAQIECBDoS0Cgt2z1D4HestVeI6G0Ar2R0MrqSIAAAQIECBAgQIAAgfoTEOjVX5soEQECBAgQIDCMAgK9YcQdhlML9IYB1SlflIBA70XxOZgAAQIECBAgQIAAAQIEBikg0BsknMMIECBAgACBZVPgpOsWxI0PLBq2wl++z/hYcVLTsJ1/pJ1YoDfSWrz+6yvQq/82UkICBAgQIECAAAECBAg0ooBArxFbVZ0IECBAgACBXgWem9sZx16zIO5/fPGQK+333tbY5s2jh/y8I/mEAr2R3Pr1WXeBXn22i1IRIECAAAECBAgQIECg0QUEeo3ewupHgAABAgQIVBV4dk7nkMq0tTbF2DFDekonI0CAAAECBAgQIECAAAECBAgQIFAICPR0BAIECBAgQIAAAQIECBAgQIAAAQIECBAgQIAAAQJ1LCDQq+PGUTQCBAgQIECAAAECBAgQIECAAAECBAgQIECAAAECAj19gAABAgQIECBAgAABAgQIECBAgAABAgQIECBAgEAdCwj06rhxFI0AAQIECBAgQIAAAQIECBAgQIAAAQIECBAgQICAQE8fIECAAAECBAgQIECAAAECBAgQIECAAAECBAgQIFDHAgK9Om4cRSNAgAABAgQIECBAgAABAgQIECBAgAABAgQIECAg0NMHCBAgQIAAAQIECBAgQIAAAQIECBAgQIAAAQIECNSxgECvjhtH0QgQIECAAAECBAgQIECAAAECBAgQIECAAAECBAgI9PQBAgQIECBAgAABAgQIECBAgAABAgQIECBAgAABAnUsINCr48ZRNAIECBAgQIAAAQIECBAgQIAAAQIECBAgQIAAAQICPX2AAAECBAgQIECAAAECBAgQIECAAAECBAgQIECAQB0LCPTquHEUjQABAgQIECBAgAABAgQIECBAgAABAgQIECBAgIBATx8gQIAAAQIECBAgQIAAAQIECBAgQIAAAQIECBAgUMcCAr06bhxFI0CAAAECBAgQIECAAAECBAgQIECAAAECBAgQICDQ0wcIECBAgAABAgQIECBAgAABAgQIECBAgAABAgQI1LGAQK+OG0fRCBAgQIAAAQIECBAgQIAAAQIECBAgQIAAAQIECAj09AECBAgQIECAAAECBAgQIECAAAECBAgQIECAAAECdSwg0KvjxlE0AgQIECBAgAABAgQIECBAgAABAgQIECBAgAABAgI9fYAAAQIECBAgQIAAAQIECBAgQIAAAQIECBAgQIBAHQsI9Oq4cRSNAAECBAgQIECAAAECBAgQIECAAAECBAgQIECAgEBPHyBAgAABAgQIECBAgAABAgQIECBAgAABAgQIECBQxwICvTpuHEUjQIAAAQIECBAgQIAAAQIECBAgQIAAAQIECBAgINDTBwgQIECAAAECBAgQIECAAAECBAgQIECAAAECBAjUsYBAr44bR9EIECBAgAABAgQIECBAgAABAgQIECBAgAABAgQICPT0AQIECBAgQIAAAQIECBAgQIAAAQIECBAgQIAAAQJ1LCDQq+PGUTQCBAgQIECAAAECBAgQIECAAAECBAgQIECAAAECAj19gAABAgQIECBAgAABAgQIECBAgAABAgQIECBAgEAdCwj06rhxFI0AAQIECBAgQIAAAQIECBAgQIAAAQIECBAgQICAQE8fIECAAAECBAgQIECAAAECBAgQIECAAAECBAgQIFDHAgK9Om4cRSNAgAABAgQIECBAgAABAgQIECBAgAABAgQIECAg0NMHCBAgQIAAAQIECBAgQIAAAQIECBAgQIAAAQIECNSxgECvjhtH0QgQIECAAAECBAgQIECAAAECBAgQIECAAAECBAgI9PQBAgQIECBAgAABAgQIECBAgAABAgQIECBAgAABAnUsINCr48ZRNAIECBAgQIAAAQIECBAgQIAAAQIECBAgQIAAAQICPX2AAAECBAgQIECAAAECBAgQIECAAAECBAgQIECAQB0LCPTquHEUjQABAgQIECBAgAABAgQIECBAgAABAgQIECBAgIBATx8gQIAAAQIECBAgQIAAAQIECBAgQIAAAQIECBAgUMcCAr06bhxFI0CAAAECBAgQIECAAAECBAgQIECAAAECBAgQIDBiAr0FCxbE9ddfHxdddFH86le/itmzZ8fmm28eu+22W2y77bYxbty4JXpDR0dH3HrrrXHeeefFLbfcEu3t7bHRRhvF1KlT44Mf/GC0trZW7UGPPfZYfPWrX40bbrghHnrooVh//fVjhx12KK614oorVj2mZ/nGjBlTlG+vvfaKzTbbLJqbm/VWAgQIECBAgAABAgQIECBAgAABAgQIECBAgACBESgwIgK9uXPnxsEHHxxf+9rXYuLEibHeeusVTX3vvfcWwd7nP//5OPnkk6Otra2rCyxevDi+/e1vxxe+8IVinw033DAyZCuPOfzwwyP/VB5TnnPPPfeMX//617H22mvH6quvHg8//HD89a9/ja222irOOeecWGuttbp1tQzz8vpHH310V/kyPLzrrruKv0+fPj3ynKNHjx6BXVSVCRAgQIAAAQIECBAgQIAAAQIECBAgQIAAAQIjW6DhA71FixbFaaedFoceemjssssuRXC2yiqrFK3+6KOPxr777luMpMuRezmCrtxyFN9OO+1U7HvuuefGBhts0O2Y2267LS688ML4xCc+0XXMM888E3vssUfcfPPNccYZZ8SnP/3pIoTLQPGUU06JY445JvbZZ5+iDJUjAi+//PLYfffdY9NNNy2utcYaa0RnZ2fcfffdRaD45JNPxne+851idKCNAAECBAgQIECAAAECBAgQIECAAAECBAgQIEBgZAk0fKD3+9//Pj72sY8Vwdyll14aq622WrcW/s1vflNMuZnh3XHHHRdjx46NHDGXI/rOPvvsuOqqq2K77bbrdsz9999fBHnrrLNOXHzxxbHccssVn1999dXx0Y9+tAgJM7SrnJJz1qxZRTh30003xQ9+8IN429veVhzz3HPPFUFijsar/PfygjfeeGNsv/32seuuuy5xzpHVVdWWAAECBAgQIECAAAECBAgQIECAAAECBAgQIDAyBRo+0LvggguK6SrPP//8YvRcf7acHnPHHXeMlpaWYmTcqquu2u2wefPmxRe/+MViZN91111XjN5buHBhMQowR+ZlCLflllsucalLLrmkGLV3+umnx/777198fs8998Q222wTW2yxRTE6L6fYrNxy1F+WJa952WWXFaP3bAQIECBAgAABAgQIECBAgAABAgQIECBAgAABAiNHoKEDveeffz4OPPDAuOaaa7qCt/40bY6Wy/XuPv7xj8dZZ50V48ePX+KwHM2Xa97lOns5ui9H2uWUno8//nh873vfK0bv9dxyGs+NN964CBYz+MtpN6+44opitN+0adOKP01NTd0Omz9/fhH+ZTD5y1/+0rSb/WlA+xAgQIAAAQIECBAgQIAAAQIECBAgQIAAAQIEGkigoQO9MmTL/+botlyXLqfRzKkx//WvfxXhWE6PmaPpcq27crv22mvjwx/+cBGknXjiicVIvZ5bjtzbeeed49hjj42jjjoqylF9uV9vI+keeuihIiTM6T/z+OWXX74I9g444IBuo/Z6XqtneNhA/U9VCBAgQIAAAQIECBAgQIAAAQIECBAgQIAAAQIEagg0dKD37LPPFqPnFi9eXKxtl+FcbmuttVbMmTOnWLcut8MPP7z409bWVvy9Z1hXzbDnPtXCup7HVdunP2Fdf/bR0wkQIECAAAECBAgQIECAAAECBAgQIECAAAECBBpToKEDvUceeaSYzjLXqcu16XKKzL322qsI7nK0Xv77fvvtFzkV5oUXXhhTp04tprxstEAv62kjQIAAAQIECBAgQIAAAQIECBAgQIAAAQIECDSywAYbbNCw1WvoQK+cBvOOO+4o1tI7/vjjo7W1tVtj3nbbbUXot+GGG8bFF18cyy23nECvYbu7ihEgQIAAAQIECBAgQIAAAQIECBAgQIAAAQKNKiDQW0Zbtpxy86c//WnceOONxVp5Pbdnnnkmdtxxx8j/XnHFFbH22mvHTTfdFFtttVUcdthhkdNdjho1aonjylF806dPL/b7xz/+UUzvmVt+tuqqqy5xTDnl5ite8Yq49NJLi/DwggsuiD333DPOP//82GOPPapKl1NuXn755cUafDYCBAgQIECAAAECBAgQIECAAAECBAgQIECAAIGRI9DQI/Rmz54de++9dxGe/fKXv4yNNtpoiZadN29efPGLX4zf/va3XYFerq2XgV6GZ2eddVaMHz9+ieN6rmv33HPPxS677BKPP/54fO9734t11llniWNyas+NN964CO7OOOOMGDduXHHNHCE4bdq04k9O+Vm5zZ8/P/bff/8i+OutDiOnu6opAQIECBAgQIAAAQIECBAgQIAAAQIECBAgQGDkCTR0oLd48eI46qij4oQTTohvf/vbXSPoKpu5HKGXgVyOgFtzzTWjnKqzpaWl6mi7Mii8+eab47rrroscwrlw4cI49NBDi6Cut9GA5Wi8008/vQjpcsv17bbZZpvYYost4txzzy3W+qvcypF/ef7LLrss1lhjjZHXS9WYAAECBAgQIECAAAECBAgQIECAAAECBAgQIDCCBRo60Mt2veWWW+IjH/lI8eerX/1qTJo0qVtzZ/i2/fbbx0c/+tE455xzoq2tLRYsWBAHH3xwnH322XHVVVfFdttt1+2Y+++/vxhVl6PwynX3coerr766OM++++4bJ598crf1+mbNmhVf+MIXiuk8f/CDH8Tb3va24pwZJO62226RowIr/728YFm+XXfddYlzjuB+q+oECBAgQIAAAQIECBAgQIAAAQIECBAgQIAAgREj0PCBXhmkXXLJJcUIugzqcu26zs7OuPvuu4uQ7Q9/+ENceeWVxTSb5ZbTY+aaeKusskoRBL7lLW8ppsN89NFHi8DuhhtuWGLUX472y+k0c+RejtTbeeedi1Bv7ty5ccopp8QxxxzTbbrN8lo5MnD33XePTTfdtAgRX/3qV3crX07jmfvk5zYCBAgQIECAAAECBAgQIECAAAECBAgQIECAAIGRJdDwgV42Z06hmWvpZQj3spe9LNZdd93ItelyVFxOcZnTcuYUmKNHj+5q/UWLFsX5558fhx9+eOQUmxtuuGGMGTMm7r333uLv+e/5J0f0VW533nln7LXXXnHffffF2muvHauvvno8/PDDRRkyMMxRgGuttVa3YzLwmz59evEny7PeeutFe3t7V/ny3/fcc89u5RtZ3VRtCRAgQIAAAQIECBAgQIAAAQIECBAgQIAAAQIjV2BEBHrZvBma5Si37373u8U0nBnsffjDH47Pfe5z8fa3vz2am5uX6AUdHR1x6623xnnnnVcckyHbRhttFFOnTo0PfvCD3abUrDz4scceK0b1ZYD40EMPxfrrrx877LBDMbXmiiuuWLW35TSf119/fVx00UWRowMzPNx8882LcHCzzTarWr6R223VnAABAgQIECBAgAABAgQIECBAgAABAgQIECAwcgRGTKA3cppUTQkQIECAAAECBAgQIECAAAECBAgQIECAAAECBBpJQKDXSK2pLgQIECBAgAABAgQIECBAgAABAgQIECBAgAABAg0nINBruCZVIQIECBAgQIAAAQIECBAgQIAAAQIECBAgQIAAgUYSEOg1UmuqCwECBAgQIECAAAECBAgQIECAAAECBAgQIECAQMMJCPQarklViAABAgQIECBAgAABAgQIECBAgAABAgQIECBAoJEEBHqN1JrqQoAAAQIECBAgQIAAAQIECBAgQIAAAQIECBAg0HACAr2Ga1IVIkCAAAECBAgQIECAAAECBAgQIECAAAECBAgQaCQBgV4jtaa6ECBAgAABAgQIECBAgAABAgQIECBAgAABAgQINJyAQK/hmlSFCBAgQIAAAQIECBAgQIAAAQIECBAgQIAAAQIEGklAoNdIrakuBAgQIECAAAECBAgQIECAAAECBAgQIECAAAECDScg0Gu4JlUhAgQIECBAgAABAgQIECBAgAABAgQIECBAgACBRhIQ6DVSa6oLAQIECBAgQIAAAQIECBAgQIAAAQIECBAgQIBAwwkI9BquSVWIAAECBAgQIECAAAECBAgQIECAAAECBAgQIECgkQQEeo3UmupCgAABAgQIECBAgAABAgQIECBAgAABAgQIECDQcAICvYZrUhUiQIAAAQIECBAgQIAAAQIECBAgQIAAAQIECBBoJAGBXiO1proQIECAAAECBAgQIECAAAECBAgQIECAAAECBAg0nIBAr+GaVIUIECBAgAABAgQIECBAgAABAgQIECBAgAABAgQaSUCg10itqS4ECBAgQIAAAQIECBAgQIAAAQIECBAgQIAAAQINJyDQa7gmVSECBAgQIECAAAECBAgQIECAAAECBAgQIECAAIFGEhDoNVJrqgsBAgQIECBAgAABAgQIECBAgAABAgQIECBAgEDDCQj0Gq5JVYgAAQIECBAgQIAAAQIECBAgQIAAAQIECBAgQKCRBAR6jdSa6kKAAAECBAgQIECAAAECBAgQIECAAAECBAgQINBwAgK9hmtSFSJAgAABAgQIECBAgAABAgQIECBAgAABAgQIEGgkAYFeI7WmuhAgQIAAAQIECBAgQIAAAQIECBAgQIAAAQIECDScgECv4ZpUhQgQIECAAAECBAgQIECAAAECBAgQIECAAAECBBpJQKDXSK2pLgQIECBAgAABAgQIECBAgAABAgQIECBAgAABAg0nINBruCZVIQIECBAgQIAAAQIECBAgQIAAAQIECBAgQIAAgUYSEOg1UmuqCwECBAgQIECAAAECBAgQIECAAAECBAgQIECAQMMJCPQarklViAABAgQIECBAgAABAgQIECBAgAABAgQIECBAoJEEBHqN1JrqQoAAAQIECBAgQIAAAQIECBAgQIAAAQIECBAg0HACAr2Ga1IVIkCAAAECBAgQIECAAAECBAgQIECAAAECBAgQaCQBgV4jtaa6ECBAgAABAgQIECBAgAABAgQIECBAgAABAgQINJyAQK/hmlSFCBAgQIAAAQIECBAgQIAAAQIECBAgQIAAAQIEGklAoNdIrakuBAgQIECAAAECBAgQIECAAAECBAgQIECAAAECDScg0Gu4JlUhAgQIECBAgAABAgQIECBAgAABAgQIECBAgACBRhIQ6DVSa6oLAQIECBAgQIAAAQIECBAgQIAAAQIECBAgQIBAwwkI9BquSVWIAAECBAgQIECAAAECBAgQIECAAAECBAgQIECgkQQEeo3UmupCgAABAgQIECBAgAABAgQIECBAgAABAgQIECDQcAICvYZrUhUiQIAAAQIECBAgQIAAAQIECBAgQIAAAQIECBBoJAGBXiO1proQIECAAAECBAgQIECAAAECBAgQIECAAAECBAg0nIBAr+GaVIUIECBAgAABAgQIECBAgAABAgQIECBAgAABAgQaSUCg10itqS4ECBAgQIAAAQIECBAgQIAAAQIECBAgQIAAAQINJyDQa7gmVSECBAgQIECAAAECBAgQIECAAAECBAgQIECAAIFGEhDoNVJrqgsBAgQIECBAgAABAgQIECBAgAABAgQIECBAgEDDCQj0Gq5JVYgAAQIECBAgQIAAAQIECBAgQIAAAQIECBAgQKCRBAR6jdSa6kKAAAECBAgQIECAAAECBAgQIECAAAECBAgQINBwAgK9hmtSFSJAgAABAgQIECBAgAABAgQIECBAgAABAgQIEGgkAYFeI7WmuhAgQIAAAQIECBAgQIAAAQIECBAgQIAAAQIECDScgECv4ZpUhQgQIECAAAECBAgQIECAAAECBAgQIECAAAECBBpJQKDXSK2pLgQIECBAgAABAgQIECBAgAABAgQIECBAgAABAg0nINBruCZVIQIECBAgQIAAAQIECBAgQIAAAQIECBAgQIAAgUYSEOg1UmuqCwECBAgQIECAAAECBAgQIECAAAECBAgQIECAQMMJCPQarklViAABAgQIECBAgAABAgQIECBAgAABAgQIECBAoJEEBHqN1JrqQoAAAQIECBAgQIAAAQIECBAgQIAAAQIECBAg0HACAr2Ga1IVIkCAAAECBAgQIECAAAECBAgQIECAAAECBAgQaCQBgV4jtaa6ECBAgAABAgQIECBAgAABAgQIECBAgAABAgQINJyAQK/hmlSFCBAgQIAAAQIECBAgQIAAAQIECBAgQIAAAQIEGklAoNdIrakuBAgQIECAAAECBAgQIECAAAECBAgQIECAAAECDScg0Gu4JlUhAgQIECBAgAABAgQIECBAgAABAgQIECBAgACBRhIQ6DVSa6oLAQIECBAgQIAAAQIECBAgQIAAAQIECBAgQIBAwwkI9BquSVWIAAECBAgQIECAAAECBAgQIECAAAECBAgQIECgkQQEeo3UmupCgAABAgQIECBAgAABAgQIECBAgAABAgQIECDQcAICvYZrUhUiQIAAAQIECBAgQIAAAQIECBAgQIAAAQIECBBoJAGBXiO1proQIECAAAECBAgQIECAAAECBAgQIECAAAECBAg0nIBAr+GaVIUIECBAgAABAgQIECBAgAABAgQIECBAgAABAgQaSUCg10itqS4ECBAgQIAAAQIECBAgQIAAAQIECBAgQIAAAQINJyDQa7gmVSECBAgQIECAAAECBAgQIECAAAECBAgQIECAAIFGEhDoNVJrqgsBAgQIECBAgAABAgQIECBAgAABAgQIECBAoBeBhb+5I2YefVDEokW9GrV9evcYv8vUbp8vfuqJmPc/F8SCO2+PzjmzI5qbY9Qr/ivG77hrjH3P1spWpvsAACAASURBVMXfa26L2mPWsYfHgjtujTFvWDcmTz8zmsa3dT+sszMW3nt3zPvGebHokf+LzvaF0dQ6Nsa8cd0Yv/PUGPP6N0U0NdW8VCPuINBrxFZVJwIECBAgQIAAAQIECBAgQIAAAQIECBAgQIBAD4EFt/8sZh1zaJ8uPQO99j8+GLOOOjA6ZjwXTWNaomnKlIiFC6Nj5oyIpuYYu/UHYuJ+h0aMHtPneZ//8bUx+/TpEZ0d1QO9Re0x5/yzYv4Pryz2aZ48JaKlNTrnz+sKEds+s0eM/+RnRmSoJ9BzOxMgQIAAAQIECBAgQIAAAQIECBAgQIAAAQIERoDAvEsvirnfujDGbb9jTNhzv5o17lzwfMyadnAsvPuuaN1085h44BHR1DYhIkfS/fpXMfvkY6Jz/vyY9OWTouXtG/V6vsV/+2vMOOjz0fHsM8U+1UboPX/jDTH7lOOieeLEmHjwtBfOl6PxOjpi/vVXx9zzzoymtraYfNI5Mfo1a9Use6PtINBrtBZVHwIECBAgQIAAAQIECBAgQIAAAQIECBAgQIBAFYE5558Z86+8LKpNq1kNLEfnzTx032gaPz6mnHpejFpt9f/s1tkZc7/+1Zj3vW9H63u2jkmHHVt95Fw51eadt0fLBm8rwsGegV7nggUx6+iDYuE9v44Je3wxxn1sp27FyWBx5pEHRPvv7o6JBx0ZY9/7oRHXvgK9EdfkKkyAAAECBAgQIECAAAECBAgQIECAAAECBAiMRIFZXzkiFvzippg07cRo3eQ9NQnmX3NFzDn3tGh5xyYxedpJEaNHdzumXJNv9CtfE1NOOTeaJk5a4pzlVJut79gkWt+1RcyaftSSgd68uTHrxGmx6OGHYuL+h0XL2965xHnKsvc3jKxZuWVsB4HeMtZgikuAAAECBAgQIECAAAECBAgQIECAAAECBAgQGKhAOQqu/cF7Y/LxZ8aY9TaoeYpyRF9vU3Qu+r8/xYxD9o6mcW2x3NkXR/MKK3Y7ZznVZv7jlFO/Fose+3Oxhl+1KTf7KkzHzOdi5sH7xKK//iUmH3tq1cCvZmWW8R0Eest4Ayo+AQIECBAgQIAAAQIECBAgQIAAAQIECBAg8NIJdMx4Lmbsv0cs/ttjvV60WmCV00bO/+GV8fwPvx+Ln34qorMjml+2fLS+a8tiCsxibboq26JHH4m5F54V7Q/cF3mOpjEtMXrN/47xn90rWtZ7S/VpLv99ns5Fi6KpszNizJjonDc3Zh6+Xyx6+E/R8o5NY9EfH3yhHBExatXVYvwuU2Pse7aOaG7uKkWtUXEd/3wmntt3t+icOycmn3h2jHntG/5Tg4qpNicecHiMfd+HYsHtPxtYoNfREYsefTjmfv2cYjrOsVu+v1jHL0aPeekavE6uJNCrk4ZQDAIECBAgQIAAAQIECBAgQIAAAQIECBAgQKD+BcoQq+PpJ3st7BJrxM2ZXQRZC3/324im5mieMiWieVR0PPdsREdHjPqvV8bk48+IUS9frds5F/z8xph96ldeCPJax0bTpMnROX9edM6ZXQRvbZ/ZI8Z/8jPdQr0cibfwrl/G/OuujDHrvL74PMPCmuVuao6xW38gJu53aFdg9mICvcqpNicdPb04Z38DvfK6JUaGmOM/+ekY9/FdCoeRuAn0RmKrqzMBAgQIECBAgAABAgQIECBAgAABAgQIECAwKIH2Pz4YMw/dtwjfels3rueJ5199ecw578wYtfIqxfp1o9dap9hl8VNPxOzjj4z2PzwQ47bZLibse0hXONfxr2djxkF7xeK/PR7jd9gpxn/qcy+EWR0dMf/6q2PueWdGU1tbTD7pnBj9mrW6LlkZhrXt9vkYt90no6m1NTpnz45ZXzk8Fj3yf9E2de8Yu+X7ipCtc968mPfti2Le9y8rzjHxS0fF2K0+UPzvwQZ6PafaHLX6GsX5+hvozTn75Fhw5+0R0RmdM2ZEZ/vCwnviYcfGmNe9cVDttqwfJNBb1ltQ+QkQIECAAAECBAgQIECAAAECBAgQIECAAIGXTKD93nti5hH7FaHc5OlnRtP4tj6vXU512f77B7qFZeVB7b+7O2YedWA0T54SU868MJpXXPmF8Ou2W2LWcUfE6LXWjiknnxNNEyb+5zrldJZ33FpM15nTZZbbnLNOKoKwcdt+vBj519neHk0tLX37LFoUs089Lp6/+cfRssHbY9KxpxYh4KACvSpTbZYX72+gV1nYYqrSKy6Ned/9VtUA8yVr+KV8IYHeUm4AlydAgAABAgQIECBAgAABAgQIECBAgAABAgSWHYEylMq17yYdeXzNgi/6yyMx86C9I0aNiilnXBCjVlu92zHlmnwdTz8Rk48/M8ast0Hx+ewzTojnb7gmxm2/Y0zYc78lrjP/mitizrmnRcs7NonJ006KGD26alk6Fy6sHehFRBlUNi+3fEw5+6JoftkKgwr0qk21WRZsMIFeceyiRS+U5Zc/79WjZkMs4zsI9JbxBlR8AgQIECBAgAABAgQIECBAgAABAgQIECBA4KUTKIO03oK2niUpg7JRq7+y6hSduSbezCP2j/b7f1dMx9m6yXuKAGvmMYfEwjtvj4kHHRlj3/uhJSq44I5bY9a0Q2LM69/Yr5GCtYTKqURzvb3lzr44mldYMeacf2bMv/KyGPuBj8TE/Q9b4hSL/u9PMeOQvaNpXFtxTDQ3xYx9p8biJ/9R63Jdn3fVucYR8y69KOZ+68KaAWa/L7yM7SjQW8YaTHEJECBAgAABAgQIECBAgAABAgQIECBAgACBpSfQFSy9+W2RYVyuSZdrvDVPmhytW7yvmAIzQ7Fy68+otJ5TW3ZN0/ngff8J+XpUuVoA15dKuS7dhN2/EK3v3mqJXauN0Ks1CnDhb+6ImUcfFKNf+ZoirMzpPWdN+1Is/ucz1YuycEF0zJwRTWNaomnKlIhoKoLC0WuuXRzXMW9uTDrs2OLvPbfSvXXTzWPSUdO71hpcej3hpb2yQO+l9XY1AgQIECBAgAABAgQIECBAgAABAgQIECBAYBkWKMO33qqQ69ZNPv6MGPXy1Ypd6iXQK8O51o3f/cJUoT2m6Jx70Tkx7/JLuq2h1xUajh0XU079WoxafY3/VLuzM+acd0bMv/ryGPv+D8fE/Q+vGbL1ZtE5e1bM+NLesejPD1ddZ9CUmxECvWX4oaHoBAgQIECAAAECBAgQIECAAAECBAgQIECAwEsrMO+Sr8e8ay6P1o3eHW2f2yeaJ0+J6OiIBXfdHnNO/Up0zJoZlaHZ0g/0OouRcIv/9teYcdDno3PWzBj/mT1i/Md2imhujujsjIW//lXMPvmYF0bIHfLlrhF8nQuej1nTDo6Fd98VLRtuHBMPnlaMRKw8Jtfom3zcaTFm/bfUbIi+LMoReM0rrlyMwBvzuje+cL6Ojph//dUx97wzo2ncuJh8wlkxeu3X1bxWo+0g0Gu0FlUfAgQIECBAgAABAgQIECBAgAABAgQIECBAYKkILPj5jTHrpC9Hc9vEmHzquTH6VWsu/RF6ixZ1jcbL8s0+9SuRQV3ThInRNG58xL+nwYym5hi79Qdi4n6HRowe0+W3+K9/iZlH7BeLn3ziP1NlLlxYTJ2Zx4zfYadom7pPzdF5ecK+Ar3OObNj1snHxMI7biuuXQSlLa3FtKb5WU7TOfFLR0Xre7ZeKm27tC8q0FvaLeD6BAgQIECAAAECBAgQIECAAAECBAgQIECAQEMIVE4dOemYk6L1nZst9UCvY8ZzL4RjTU2F8aLHHo15l30zFv7q1heCvTEtMXrN/45xH/9UtL5z0xdG7fXYFj/1RMz7nwtiwZ23F+Fa7jPqFf8V43fcNcZmwFblmGoNWnO0Yo50/MVNMe/K78TivzxarE2YwWPLehvE+E/tHqNfvWZD9JPBVEKgNxg1xxAgQIAAAQIECBAgQIAAAQIECBAgQIAAAQIEegh0zpsbMw/fL9ofvC8mTTsxWjd5T7Tfe08xwq15pZfHlDMuiOYpy3U7KkegzTxi/2i//3ddx+SacTOPOSQW3nl7TNj7wBj3kY8vYb3gjltj1rRDYszr3xiTp58ZTePbqrZH+58ejOaJk2PUaqtrr2VYQKC3DDeeohMgQIAAAQIECBAgQIAAAQIECBAgQIAAAQIvncDC39wRs884IVre/NaYuP/hXVNZliWoNkJv0V8eiZkH7R0xalQR6PUM1nIE3Yz994iOp5+IycefGWPW26A4XV7n+RuuiXHb7xgT9txviUrOv+aKmHPuadHyjk1i8rSTlihLeUCOiltw28+i7bN7xaiXr/bSYbnSkAoI9IaU08kIECBAgAABAgQIECBAgAABAgQIECBAgACBRhXoCudaxsSUU89bIpxrf+DemHnYF6OpdWzXGnpdo/Z+/0BMPODwGPu+D3XjWXj3r2PWtIOiecWVY8rp50fzy1YoPl9w2y0x67gjiukwJ5949gvTZpbbovaYOe3gWPjrX8WEPb4Y4z62U6/k5TSXre/eKiYdMq3b+niN2k6NWC+BXiO2qjoRIECAAAECBAgQIECAAAECBAgQIECAAAECQy+wqD1mHXt45HSXLRtuHBMPnhbNkyYX18l15mYff2S0/+GBGLvF+2LiQUd1jZqbf/XlMee8M6N5hRVj0lHTY8zr3rjEMeN32DnaPveFrrXuOv71bMw4aK9Y/LfHY9w220XbHvsWQWF0dMT866+OueedGU2TJseUU78Wo1Zfo2agN+YN6/Y5NefQYznjUAoI9IZS07kIECBAgAABAgQIECBAgAABAgQIECBAgACBhhZY/MTfizXvFj/+WDSNaYmmKVMiOjqj47lni7Bt1H+9MiYff0a36S07Fzwfs08+NhbcenNEU3M05zHNo7qOGb3O64tjuo3Ci3hh/b1pX4rOuXOKMC8DvFxzr3PO7OLaE75wUIx9/7Z9epcj9IY70Js7d24sXLgw2traoqWlpaH7wNKonEBvaai7JgECBAgQIECAAAECBAgQIECAAAECBAgQILDMCmTAlmvY5Ui5jn8+U4R0o1ZauZhOc9xHPh5NbROWqFuGevN/eGU8/8Pvx+Knn4ro7Ijmly0fre/aMto+vXvVY/Ikix59JOZeeFa0P3Bf5DkyyMtpOMd/dq9oWe8tXSP6esMU6C2z3axbwQV6jdGOakGAAAECBAgQIECAAAECBAgQIECAAAECBAgQWGoCRugNL71Ab3h9nZ0AAQIECBAgQIAAAQIECBAgQIAAAQIECBAg0PACAr3hbWKB3vD6OjsBAgQIECBAgAABAgQIECBAgAABAgQIECBAoOEFBHrD28QCveH1dXYCBAgQIECAAAECBAgQIECAAAECBAgQIECAQL8EFi5cGJ2dncW+ra2t/TqmXnYS6A1vSwj0htfX2QkQIECAAAECBAgQIECAAAECBAgQIECAAAEC/RLIQC+DsZaWlmhra+vXMfWyk0BveFtCoDe8vs5OgAABAgQIECBAgAABAgQIECBAgAABAgQIEOiXgECvX0wjcieB3ohsdpUmQIAAAQIECBAgQIAAAQIECBAgQIAAAQIE6k1AoFdvLVI/5RHo1U9bKAkBAgQIECBAgAABAgQIECBAgAABAgQIECAwggUEeiO48WtUXaCnbxAgQIAAAQIECBAgQIAAAQIECBAgQIAAAQIE6kBAoFcHjVCnRRDo1WnDKBYBAgQIECBAgAABAgQIECBAgAABAgQIECAwsgQEeiOrvQdSW4HeQLTsS4AAAQIECBAgQIAAAQIECBAgQIAAAQIECBAYJgGB3jDBNsBpBXoN0IiqQIAAAQIECBAgQIAAAQIECBAgQIAAAQIECCz7AgK9Zb8Nh6sGAr3hknVeAgQIECBAgAABAgQIECBAgAABAgQIECBAgMAABAR6A8AaYbsK9EZYg6suAQIECBAgQIAAAQIECBAgQIAAAQIECBAgUJ8CAr36bJd6KJVArx5aQRkIECBAgAABAgQIECBAgAABAgQIECBAgACBES8g0BvxXaBXAIGevkGAAAECBAgQIECAAAECBAgQIECAAAECBAgQqAMBgV4dNEKdFkGgV6cNo1gECBAgQIAAAQIECBAgQIAAAQIECBAgQIDAyBIQ6I2s9h5IbQV6A9GyLwECBAgQIECAAAECBAgQIECAAAECBAgQIEBgmAQEesME2wCnFeg1QCOqAgECBAgQIECAAAECBAgQIECAAAECBAgQILDsCwj0lv02HK4aCPSGS9Z5CRAgQIAAAQIECBAgQIAAAQIECBAgQIAAAQIDEBDoDQBrhO0q0BthDa66BAgQIECAAAECBAgQIECAAAECBAgQIECAQH0KCPTqs13qoVQCvXpoBWUgQIAAAQIECBAgQIAAAQIECBAgQIAAAQIERryAQG/Ed4FeAQR6+gYBAgQIECBAgAABAgQIECBAgAABAgQIECBAoA4EBHp10Ah1WgSBXp02jGIRIECAAAECBAgQIECAAAECBAgQIECAAAECI0tAoDey2nsgtRXoDUTLvgQIECBAgAABAgQIECBAgAABAgQIECBAgACBYRIQ6A0TbAOcVqDXAI2oCgQIECBAgAABAgQIECBAgAABAgQIECBAgMCyLyDQW/bbcLhqINAbLlnnJUCAAAECBAgQIECAAAECBAgQIECAAAECBAgMQECgNwCsEbarQG+ENbjqEiBAgAABAgQIECBAgAABAgQIECBAgAABAvUpINCrz3aph1IJ9OqhFZSBAAECBAgQIECAAAECBAgQIECAAAECBAgQGPEC9R7odcyaGR1PPRGLn3ryhf8+/e//PvVkLH7yH9F81Akx4Q3rRktLy4hvy6EGEOgNtajzESBAgAABAgQIECBAgAABAgQIECBAgAABAgQGIbBUA73Ozuj41z//E9ZVCe0658/rs1ajDv5yTHjXFgK9QbR9rUMEerWEfE6AAAECBAgQIECAAAECBAgQIECAAAECBAgMu8Div/01Zhz0+eh49plo+/TuMX6Xqb1fs6Mj2h+8N+ZffXm0P3BvdMycUfuYirP151qdC56P+T+8Mp7/4fdj8dNPRXR2RNOEidH6jk1i/Gf2iFErv3zITYY10Fu8+N8j6p6MxU890TXC7oX//eQLdVzU/qLqNGGfg2Lctju8qHM4uLqAQE/PIECAAAECBAgQIECAAAECBAgQIECAAAECBJauwKL2mHXs4bHgjluLcvQV6GXgN+v4I6P9/t+9UOam5mieMiXGf/IzMW67T9SuRz+u1fH0kzHz6C/Fokce6jp/jB4dnTNmRGf7wmieNDkmHXdajHn9m2pfbwB7vJhAr3Phwuh48h//CesypCuDu/zvs88WoeRwbuN32Dnadt93OC8xYs8t0BuxTa/iBAgQIECAAAECBAgQIECAAAECBAgQIECgPgSe//G1Mfv06V2BU2+B3uIn/h4zj9g/Fj/+WIx6+WrRNnXvaN1os4jRY/pdkZrXqgj8xrzujTHxiK90jcbLNeRmTftSMSpw9H+/NqacfE4xam+otr4Cvc7Zs4qArmv9uq4pMV8YYZejFId7axo7LppXWjlGrbRKNK+0SuFS/H3lf/99xZUjRo0a7mKMyPML9EZks6s0AQIECBAgQIAAAQIECBAgQIAAAQIECBCoD4Fy+sssTY60W/Tnh6uP0OvsjDlnnxTzr7s6MmibNO3EaF5+xQFVoj/Xav/jgzHz0H2jadSomHzKuTH6Nf/d7RqL/vx/MfNLe0dOyTn5+DNjzHobDKgMfe284MknYu7dd0Xzv/4Zo597tpgGc/GT/ygCu87n5w/ZdXo7UfPLVohRq7w8mldcqSuwy+C0efkVir/nyETb0hEQ6C0dd1clQIAAAQIECBAgQIAAAQIECBAgQIAAAQIEytFwd94eEw84PBbe8+tY8IubqgZ6XUHa4sUx+cSzY8xr3zAwv35ea8HtP4tZxxwaY96wbkyefmY0jW/rdp3OeXNj5uH7RfuD9xWhYusm7xlYOXrZu+OZp+O5L3w2Ov759JCcr+dJlhxdV46yM7puWMCH+KQCvSEGdToCBAgQIECAAAECBAgQIECAAAECBAgQIECgfwLl9Jet79gkJh09PWad+OVeA73511wRc849LVo3fndMOvL4yDXtBrL191qdCxZETm8ZY0ZH86QpEU1N3S7TMeO5mLH/HtHxr38OLlisUugM82bsv3sxGm+wWzG6rpj6cuUYtcqq0bzCv0fZrbRyNOfUmEbXDZa2Lo4T6NVFMygEAQIECBAgQIAAAQIECBAgQIAAAQIECBAYWQKV019OOfVrMWr1NWLWV46oHuh1dsas4w6PBbfdUozki1GjY94lXy+mpIymiNFrrVOsp9ey3luWCOBSdUDXqtEMC++8PWYec0iMfvVaQ7KGXse/no0Z+342Fj/5RK9XLkbXrVixVl25Zl2GdbmW3UqrWLuuwW8fgV6DN7DqESBAgAABAgQIECBAgAABAgQIECBAgACBuhPoMf3l2Pd9qChib4Fe5TSXzZOXi46Zz0VT69homjQ5OmfNLNazi6bmaPv052L8Tp/tHuoN8Fp9WRXh20F7xeJ//L+YdMiXo/XdW70o2qzHjP12LwLHyi09WjbcJEb9O7BrnjzlRV3Hwcu+gEBv2W9DNSBAgAABAgQIECBAgAABAgQIECBAgAABAsuUQM/pL2P0mKL8vQV6Ob3ljH2nFlNSNo1pifEZ3G2/YxTHdXTE3G9fHPMuvTiaxo9fYhrMgV6rV8hF7TH7tOPj+Zt+FGO3fH9MPPCIF64/yO2FMG+PWPy3x7qdoXXz98akQ4+pOtJwkJdyWAMICPQaoBFVgQABAgQIECBAgAABAgQIECBAgAABAgQILCsC1aa/LMvea6D3z2fiuX13i46nn4zxn/pctO0ytfoovDtujXHb7xgT9tyvOOVgrlXVsSLMG/Om9WPysadG04SJgybPNfqey4CyZ5i36eYx6ajji9GGNgKVAgI9/YEAAQIECBAgQIAAAQIECBAgQIAAAQIECBB4aQR6mf6yvHitQK9z7pwlRuCVxz7/k2tj9qlfiZYN3h6TMnAb1Ryzjj08Ftx5e7HuXjmtZ61rLQHR2RnzvvONmPutr8eoVVcrrj/q5asN2ivrkNNsLvrLI93O0Zph3pHHRzQL8waN28AHCvQauHFVjQABAgQIECBAgAABAgQIECBAgAABAgQI1JPAgjtujVnTDono7OhXsZpXWiWWO/viaBo3LmYeum+0/+kPMemYk6L1nZstcfyC238Ws445NMa8Yd2YPP3MWHjv3YO6VvMKK/7n3D3DvK+cHqNWX6NfZa+2UxHmHfT5WPTwn7p93PLOTWPyl08W5g1atvEPFOg1fhurIQECBAgQIECAAAECBAgQIECAAAECBAgQqAuBhb+5I2afcUKvZemcNTM6FzxfTGfZNG58jFphxZh0zCnRPGlyzDzmkFh45+0xYe8DY9xHPr7EOXqO0Gu/757BXetly79w7s7OeP7mH8ec06dHU1tbTDrutBjz2jcM2rFz/ryYccCeS4Z5b31HTP7K6RGjRg363A5sfAGBXuO3sRoSIECAAAECBAgQIECAAAECBAgQIECAAIFlQqC3KTez8M/feEPMPuW4GL3mfxfTXjZPnvKfOpVTed5xa4z/xKeibeo+Nevb17Xy4AU/+2lxvRwdWIR5r39TzXP2tkOGlDMP+ny0//HBbruMWf8tMeWEsyJGjxn0uR04MgQEeiOjndWSAAECBAgQIECAAAECBAgQIECAAAECBAjUvUBfIVvHzBnFtJs5XeXYLd4XE/Y/LJpax0Z0dMTcb18c8y69OJonT47JJ50To1+zVs269nWt9vt/F7O+fHBxjklfPjnGvGn9mufrbYfOhQtj5sH7RPuD93bbJcO8ycefGU0tLYM+twNHjoBAb+S0tZoSIECAAAECBAgQIECAAAECBAgQIECAAIG6Fqg1ai5HuM066sDomPFcNI1piaYpU6Jz1qwXpukc0xITv3RUtL5n637VsbdrdfzrnzFj36mx+Ml/FIFh06TJvZ6vafz4mHTYsTF6zbWr7lOEeUfsF+2/u7t7mPeG9WLyyecI8/rVUnZKAYGefkCAAAECBAgQIECAAAECBAgQIECAAAECBAjUhUCtQC8LufipJ2Le/1wQC+68PTrnzC5CtzFvXDfadv9ijH71mv2uR6+B3j+fief23S06nn6y5rma2iYU039WXVtvUfv/Z+++o+OqznePP1OkkWY0GsnGgAETEnpo5sKPQKihhmJITDUGDNi4YOOGey+4GzcwLhgIxmDTTGiBEEPohASCaaH3gMHGlkajNppy7jrH0Vhjja2RPJJmNN+zFisXdM7e7/7sWfeP37PevVU6elD9MO/Qw+Wbe8fW7kIeBJIUINBLEorXEEAAAQQQQAABBBBAAAEEEEAAAQQQQAABBBBAAIGkBCIR+ccNVc2/3oh73XngISqat1S2fHdSw/ASArUCBHr8FhBAAAEEEEAAAQQQQAABBBBAAAEEEEAAAQQQQACBVAmYYd7kkap5/eX6YZ7ZmecpSNVMjJNFAgR6WbTZLBUBBBBAAAEEEEAAAQQQQAABBBBAAAEEEEAAAQSaUSAalX/SiPph3i8PUNGC5YR5zUjf1ocm0GvrO8z6EEAAAQQQQAABBBBAAAEEEEAAAQQQQAABBBBAoPkFjKjKpo5V8OXn4+ZydNpPxYtWyOYtbP4amKHNChDotdmtZWEIIIAAAggggAACCCCAAAIIIIAAAggggAACCGSfgGEYqqiosBZeUNBCx1uaYd7MSQo+/2y9MK9owTLZfcXZtxGsOKUCBHop5WQwBBBAAAEEEEAAAQQQQAABBBBAAAEEEEAAAQQQaE0BM9ArLS2VzWZTUVFR85diGCqbObF+mLd3JxUtWkGY1/w7kBUzEOhlxTazSAQQQAABYIT5OAAAIABJREFUBBBAAAEEEEAAAQQQQAABBBBAAAEEskOgpQO9wNxbVP3sE3G4jj07qmjR3bK3a58d6Kyy2QUI9JqdmAkQQAABBBBAAAEEEEAAAQQQQAABBBBAAAEEEECgpQRaMtArXzhLVU8+Grc0e4fdVWyGeR12b6klM08WCBDoZcEms0QEEEAAAQQQQAABBBBAAAEEEEAAAQQQQAABBLJFoKUCvfIl81X16Op6YV7R/DtldujxIJBKAQK9VGoyFgIIIIAAAggggAACCCCAAAIIIIAAAggggAACCLSqQEsEegnDvHbtrWM2CfNadfvb7OQEem12a1kYAggggAACCCCAAAIIIIAAAggggAACCCCAAALZJ9DcgV7Fn5apctVdcbB2X7GKFq2QY+9O2QfOiltEgECvRZiZBAEEEEAAAQQQQAABBBBAAAEEEEAAAQQQQACBFhAIh1Q2ZYyCr7+knMOPkm/6AtncngYnDr3zlvzjb5ZRXaXCiTPlOvn0et8YFeWquHe5gi/+TdEtmyWbXY7d91DeuRcq/4+Xy+YpiH0TfOUFlU0e1eC8tS/saM6kB6jzYnMGepVr7lXFisVxZdm8hSo2w7xO+zWlXL5BICkBAr2kmHgJAQQQQAABBBBAAAEEEEAAAQQQQAABBBBAAIH0F6h+5gkF5k2XjGjSgV7UXyr/qIEKf/axtcBE4Vr404/knzhC0U0/yZaTK1tRkRQ1FC3ZLEWjcuy7n3zT5svRcW9rjJp/vq7A/Bk7B4tGre/tBV755iyWc/+DUgLcXIGeeV+eedRm3ccM84rmLZXzlwekpHYGQWBHAgR6/DYQQAABBBBAAAEEEEAAAQQQQAABBBBAAAEEEGgDApHvvlHpsBsV3bzJWk1SHXqGoYo7b1PlQ6tiAtsHekZ5QKUjBsgM9VynnCHvzWNj3XiRnzYoMG2cQv95X/lduqpg4EjJZktKs/q5pxWYM1WuE09V4bhpktOZ1HcNvdQcgV7Vk4+qfOGsuKnNjsSiBcsJ8xraEP6eEgECvZQwMggCCCCAAAIIIIAAAggggAACCCCAAAIIIIAAAq0oUHvU5huvKPeY41Tz1j+SCvRqj9q0t2tvBXGR77+r16Fndtv5JwyTY8+9rG40e7vd4hZa88Yr8k8eKed++6tozmKZXWsNPUawWv5xQxX+6EP5pt6qnKOPbeiTpP+e6kAvYZiX797amXfgIUnXxYsI7IoAgd6u6PEtAggggAACCCCAAAIIIIAAAggggAACCCCAAAJpIFB71KbrhJPlOu1MlU0f32CgV3vUptnZ5x09RVUPr1Log3frB3qvv6zAbXOUc/Ch8o6cJFu+O27FoY8+sI7sNDvWihfdJftuHRoUqQ0Bc47oLN8t82Rz5TX4TbIvpDLQq372CQXm3hI3tbl+3+zblXPo4cmWxHsI7LIAgd4uEzIAAggggAACCCCAAAIIIIAAAggggAACCCCAAAKtJ1B71KZZQdHcOxT++guVTR6180CvzlGb7suukrv79fKPHZIw0GtoZdVPrVVgwUzlHvMbFU6ZK5vLtfNP6nQTeoePV97Z5zc0RaP+nqpAr/r5ZxWYOVEyjNj8ZvDom3sHYV6jdoSXUyFAoJcKRcZAAAEEEEAAAQQQQAABBBBAAAEEEEAAAQQQQKA1BOqGY0PHKO/cCxV85YUGA73aozYdnX4h38xFsuXkyD9mcKMCPfNuvep1z6jinqWyORwqNI/OPOzIBhVC76+Xf/Qg1c5t9xU1+E1jXkhFoLc1zJskGdFtYV5u7tbOvMM7N6Yc3kUgJQIEeilhZBAEEEAAAQQQQAABBBBAAAEEEEAAAQQQQAABBFpeoO5Rm4UTpkvOnAYDvbpHbdbeX2dUViQV6NUer2lUlMcW6/zlAdaRnc5fHdAwQDiswNypVhBY0GeQ8i/t3vA3jXxjVwO94MvPq2zq2Lgwz3QtmrEwpXf9NXJZvJ7lAgR6Wf4DYPkIIIAAAggggAACCCCAAAIIIIAAAggggAACmSmw/VGbZseb+ey0Q2+7ozY9N9wk2WxKNtALf/6JymZMkFFZKdUEZYaDstuVf+El8twwoMG78MJffCr/8P6Sy6WiuUvk2LtTyvF3JdCref1l+SeNkKLbOvPMMM83da5y/++ElNfKgAgkK0Cgl6wU7yGAAAIIIIAAAggggAACCCCAAAIIIIAAAgggkC4CCY7arC1tZ4He9kdt1h53mWygt/3yw19+rsCMCQp/9bnyu3RVwcCRVkCY8DEMlS+apaon18p9xTXy9BrQLJpNDfRq/vWG/OOGSpHItrocDvlumUeY1yw7xaCNESDQa4wW7yKAAAIIIIAAAggggAACCCCAAAIIIIAAAgggkAYCiY7arC1rR4FeoqM2a79paqBnfl97J57N7VHR/GU77LqLfP+dSof1k4JB+eYslnP/g5pFsimBnhXmjR8mhUPbarLb5Zs0W7m/PaVZ6mRQBBojQKDXGC3eRQABBBBAAAEEEEAAAQQQQAABBBBAAAEEEECglQWiW35W6cBeivz4Q9KVFE6cqch/v1XFXXck/U3O4UfJN32BzKBuZ0/0500qGdhThr9EvmkLlNP5mISvV6y4XZVrVirvzHPlHTZecjqTrqUxLzY20DO7FktHD4oP82x2FY6fJtcpZzRmat5FoNkECPSajZaBEUAAAQQQQAABBBBAAAEEEEAAAQQQQAABBBBIvUB0y2aVTRyuyM+bEg/+v7vtbDm5shUVSbLJO2S0FehVPnz/DgoyZJSWygjVyDqGM9elnIMPlXfkJJndgOZ3rhNOVsHAEfW+jwV65QH5Zi5Szq+PqP+OGUIO7SvzXd+Mhco5onPqYf43YmMCvdAH6+UfMUBGTc22emx2eUdNUt4Zv2+2GhkYgcYKEOg1Voz3EUAAAQQQQAABBBBAAAEEEEAAAQQQQAABBBBIY4Gd3aG3o7J3duRm9bNPKDD3FjkPOlRFs2+XrcAbN0wyR25WPXy/ypctVM7Rx1p30tlcec0mmGygZ4V5IwfKCFbXCfNs8o6aTJjXbLvDwE0VINBrqhzfIYAAAggggAACCCCAAAIIIIAAAggggAACCCCQhgKpDvQiP26Qf0R/RTb8oPwuXeXpMzAWyEV+2qDAtHEK/ed95f2+i7yDR9c7SrP27r7wV5/LN3GWck84uVnVkgn0Qh99IP+wG+PDPEneYeOU9/sLm7U+BkegKQIEek1R4xsEEEAAAQQQQAABBBBAAAEEEEAAAQQQQAABBNJUINWBnrnM4KsvKjBnioyKcsWO8owaipZslqJR5Rx5tHxT5tbr3jO/rX7uaQXmTJXzwIMTdvilmrGhQC/82cfW8Z9GVWXc1AWDRiq/y8WpLofxEEiJAIFeShgZBAEEEEAAAQQQQAABBBBAAAEEEEAAAQQQQACB9BBojkDPXJnZjVe56i7VvPmazHv8ZLfLsc++yj//D8q7oGvCYzTrHuVZ0GeQ8i/t3uxIOwv0rDDP7MyrKCfMa/adYIJUChDopVKTsRBAAAEEEEAAAQQQQAABBBBAAAEEEEAAAQQQQKBVBXYU6JlHfpYO7l0/zOs3RPkXd2vVmpkcgYYECPQaEuLvCCCAAAIIIIAAAggggAACCCCAAAIIIIAAAgggkDECiQK9yHdfq2RgLxmBsrh1eHr0lvvqXhmzNgrNXgECvezde1aOAAIIIIAAAggggAACCCCAAAIIIIAAAggggECbE9g+0DPDvNLBfRT1l8St1X1FD3l69W9z62dBbVOAQK9t7iurQgABBBBAAAEEEEAAAQQQQAABBBBAAAEEEEBglwSCwaD1vcPhkNPp3KWxWvLjuoGetyKg0oG96oV55hGbBf2GtGRZzIXALgkQ6O0SHx8jgAACCCCAAAIIIIAAAggggAACCCCAAAIIINA2BQKBgMLhsLxeb0YGetq0UdFxgxXdsjlug/K7XKyCQSPb5qaxqjYrQKDXZreWhSGAAAIIIIAAAggggAACCCCAAAIIIIAAAggg0HSBjA70vvhckbGDZGz+OQ4g7/cXyjtsXNNR+BKBVhIg0GsleKZFAAEEEEAAAQQQQAABBBBAAAEEEEAAAQQQQCCdBTI10Kt+/lkF7pgn+Uvjw7xzL5T3ZsK8dP7NUduOBQj0+HUggAACCCCAAAIIIIAAAggggAACCCCAAAIIIIBAPYFMC/SiW35W+ZIFCv79uXprcZ3xexWOmizZbOw0AhkpQKCXkdtG0QgggAACCCCAAAIIIIAAAggggAACCCCAAAIINK9AJgV6lSvvVOWDK2UEg4nDvNFTmheL0RFoZgECvWYGZngEEEAAAQQQQAABBBBAAAEEEEAAAQQQQAABBDJRIBMCveArL6hi2UJFftyQkDj3t6fIN2m2ZLdn4hZQMwIxAQI9fgwIIIAAAggggAACCCCAAAIIIIAAAggggAACCCBQTyCdA73Id18rMH+mQu/9O+HO2X1F8lzXV3nn/0GyEebx8858AQK9zN9DVoAAAggggAACCCCAAAIIIIAAAggggAACCCCAQMoF0jHQMyrKVXHPUlU98YgUjdZfs8Oh/IsuladHb9k8BSk3YUAEWkuAQK+15JkXAQQQQAABBBBAAAEEEEAAAQQQQAABBBBAAIE0FkirQM+Iquqpx1R5z1JFy/wJ1XKP/j8VDB4lx96d0liV0hBomgCBXtPc+AoBBBBAAAEEEEAAAQQQQAABBBBAAAEEEEAAgTYtkC6BXuiDd1W+YIbCX3+Z0NsM8Ar6DJJ5Xx4PAm1VgECvre4s60IAAQQQQAABBBBAAAEEEEAAAQQQQAABBBBAYBcEWjvQi27aqPKlCxR8aV3CVdjcbrmvvF7uS66UnM5dWCmfIpD+AgR66b9HVIgAAggggAACCCCAAAIIIIAAAggggAACCCCAQIsLtFagZ9TUqGrNvap8cKWMYLD+um025Z11njy9B8peVNziLkyIQGsIEOi1hjpzIoAAAggggAACCCCAAAIIIIAAAggggAACCCCQ5gKtEegFX35eFcsWKfLThoQ6zoMOkXfwGJn/y4NANgkQ6GXTbrNWBBBAAAEEEEAAAQQQQAABBBBAAAEEEEAAAQSSFGjJQM+8H8+8J8+8Ly/RY2+3mzw3DFDemedKNluSK+A1BNqOAIFe29lLVoIAAggggAACCCCAAAIIIIAAAggggAACCCCAQMoEWiLQMyrKVXHXHap6aq0Ujdar3ZaTq/yLu8l91fWy5eWnbG0MhECmCRDoZdqOUS8CCCCAAAIIIIAAAggggAACCCCAAAIIIIAAAi0g0KyBnhFV1ZNrVXHPUhmBsoSrcf32VHn6DZaj494tsFqmQCC9BQj00nt/qA4BBBBAAAEEEEAAAQQQQAABBBBAAAEEEEAAgVYRaK5AzzxW0zxe0zxmM9Hj6LSfvENGKefI/9cq62ZSBNJRgEAvHXeFmhBAAAEEEEAAAQQQQAABBBBAAAEEEEAAAQQQaGWBVAd60U0bVb5kvoIvP59wZTavV55reiv/okslu72VV8/0CKSXAIFeeu0H1SCAAAIIIIAAAggggAACCCCAAAIIIIAAAgggkBYCqQr0jJoaVa65V1UPrpQRDNZfm92u/PP/IM/1N8rmLUyLtVMEAukmQKCXbjtCPQgggAACCCCAAAIIIIAAAggggAACCCCAAAIIpIFAKgK94EvrVL5skaIbf0y4opzDj1LB4NFy7verNFgxJSCQvgIEeum7N1SGAAIIIIAAAggggAACCCCAAAIIIIAAAggggECrCexKoGfej2fek2fel5focezRUZ7eA+U69YxWWx8TI5BJAgR6mbRb1IoAAggggAACCCCAAAIIIIAAAggggAACCCCAQAsJNCXQMwJlqrh7iaqefkyKRutVanPlyX3FNcq//BrZcnNbaCVMg0DmCxDoZf4esgIEEEAAAQQQQAABBBBAAAEEEEAAAQQQQAABBFIu0KhALxpV1ROPqOLeZTICgYS1uH53tgp6D5S9w+4pr5UBEWjrAgR6bX2HWR8CCCCAAAIIIIAAAggggAACCCCAAAIIIIAAAk0QSDbQC733bwXmz1Tku68TzuLc/0DrnrycQw9vQhV8ggACpgCBHr8DBBBAAAEEEEAAAQQQQAABBBBAAAEEEEAAAQQQqCfQUKAX+WmDKpYuVPCVFxLq2X3F8vTsp7xzL5JsNoQRQGAXBAj0dgGPTxFAAAEEEEAAAQQQQAABBBBAAAEEEEAAAQQQaKsCOwr0jJoaVT5wj6oeuk/m/7ve43Qq/6LL5OnRWza3u63ysC4EWlSAQK9FuZkMAQQQQAABBBBAAAEEEEAAAQQQQAABBBBAAIHMEEgU6AX//pzKl9+m6KafEi4i9+j/U8HgUXLs3SkzFkmVCGSIAIFehmwUZSKAAAIIIIAAAggggAACCCCAAAIIIIAAAggg0JICdQM9/fdblS+YodAH7yYswQzwCvoNUe7xJ7VkicyFQNYIEOhlzVazUAQQQAABBBBAAAEEEEAAAQQQQAABBBBAAAEEkhewAr3SEjkeXqXgM09IRrTexza3R+6rrpe7azfJ6Ux+cN5EAIFGCRDoNYqLlxFAAAEEEEAAAQQQQAABBBBAAAEEEEAAAQQQyAKBaFSlD92n0Op7pYry+gu22ZR3zgXy9Boge1FxFoCwRARaV4BAr3X9mR0BBBBAAAEEEEAAAQQQQAABBBBAAAEEEEAAgbQTqLhnqSrvvzthXTmHHq6CwaPl3P/AtKubghBoqwIEem11Z1kXAggggAACCCCAAAIIIIAAAggggAACCCCAAAJNEIhu+VmbLzuv3pf2du2tjry8s89vwqh8ggACuyJAoLcrenyLAAIIIIAAAggggAACCCCAAAIIIIAAAggggEAbEwjMm67qv/w5blXu7tfJfeV1srny2thqWQ4CmSFAoJcZ+0SVCCCAAAIIIIAAAggggAACCCCAAAIIIIAAAgg0u0Dkm6+0peflcfMU9Bmk/Eu7N/vcTIAAAjsWINDj14EAAggggAACCCCAAAIIIIAAAggggAACCCCAAAKWgH/sENW8+VpMw75bB7Vf9bjkdCKEAAKtKECg14r4TI0AAggggAACCCCAAAIIIIAAAggggAACCCCAQLoIhD58T6WDesWVUzhmqlynn5MuJVIHAlkrQKCXtVvPwhFAAAEEEEAAAQQQQAABBBBAAAEEEEAAAQQQ2CZQ0u8ahT/7OPYfnAceouIlKyFCAIE0ECDQS4NNoAQEEEAAAQQQQAABBBBAAAEEEEAAAQQQQAABBFpTIPj351Q2bVxcCUULVyjnsCNbsyzmRgCB/wkQ6PFTQAABBBBAAAEEEEAAAQQQQAABBBBAAAEEEEAgmwXCYW259mJFftwQU8j9zYnyTZufzSqsHYG0EiDQS6vtoBgEEEAAAQQQQAABBBBAAAEEEEAAAQQQQAABBFpWoOrRB1S+ZMG2SW12tbvnITn22bdlC2E2BBDYoQCBHj8OBBBAAAEEEEAAAQQQQAABBBBAAAEEEEAAAQSyVMCorNDm7hfJCJTFBPLOvVDem+OP38xSHpaNQNoIEOilzVZQCAIIIIAAAggggAACCCCAAAIIIIAAAggggAACLStQsfw2VT50X2xSW26u2j3wpOxFxS1bCLMhgMBOBQj0+IEggAACCCCAAAIIIIAAAggggAACCCCAAAIIIJCFAtGfN2nzVRdJ4XBs9e7u18tzXd8s1GDJCKS3AIFeeu8P1SGAAAIIIIAAAggggAACCCCAAAIIIIAAAggg0CwCgVmTVP23v8TGtnkL1X71k7Ll5TfLfAyKAAJNFyDQa7odXyKAAAIIIIAAAggggAACCCCAAAIIIIAAAgggkJEC4a+/UEmvbnG1FwwcofwLL8nI9VA0Am1dgECvre8w60MAAQQQQAABBBBAAAEEEEAAAQQQQAABBBBAYDuB0mH9FFr/duy/OvbZV+3ufkiy27FCAIE0FCDQS8NNoSQEEEAAAQQQQAABBBBAAAEEEEAAAQQQQAABBJpLoOatf8g/amDc8IWTZst10mnNNSXjIoDALgoQ6O0iIJ8jgAACCCCAAAIIIIAAAggggAACCCCAAAIIIJAxAkZUJTd0l3nkZu2Tc9iRKlq4ImOWQKEIZKMAgV427jprRgABBBBAAAEEEEAAAQQQQAABBBBAAAEEEMhKgernnlZg9uS4tRcvWSnngYdkpQeLRiBTBAj0MmWnqBMBBBBAAAEEEEAAAQQQQAABBBBAAAEEEEAAgV0QMGpqtOWaPyr686bYKK5TzlDhhBm7MCqfIoBASwgQ6LWEMnMggAACCCCAAAIIIIAAAggggAACCCCAAAIIINDKApVr7lXFisXbqrDb1W7lY3Ls2bGVK2N6BBBoSIBAryEh/o4AAggggAACCCCAAAIIIIAAAggggAACCCCAQIYLGIEybe5+kYzKithK8v9wmQoGDMvwlVE+AtkhQKCXHfvMKhFAAAEEEEAAAQQQQAABBBBAAAEEEEAAAQSyWKD8jnmqWrsmJmDLy1f71U/K5i3MYhWWjkDmCBDoZc5eUSkCCCCAAAIIIIAAAggggAACCCCAAAIIIIAAAo0WiPy4QVuuvVgKh2PfenreKHe3axs9Fh8ggEDrCBDotY47syKAAAIIIIAAAggggAACCCCAAAIIIIAAAggg0CICZVPHKPjSuthc9t06WHfn2XJzW2R+JkEAgV0XINDbdUNGQAABBBBAAAEEEEAAAQQQQAABBBBAAAEEEEAgLQXCn32skn7XxNXmHT5BeedckJb1UhQCCCQWINDjl4EAAggggAACCCCAAAIIIIAAAggggAACCCCAQBsVKB3US6EP34utzrnf/iq+837JZm+jK2ZZCLRNAQK9trmvrAoBBBBAAAEEEEAAAQQQQAABBBBAAAEEEEAgywVqXn9Z/gnD4hR8Mxcp99jjs1yG5SOQeQIEepm3Z1SMAAIIIIAAAggggAACCCCAAAIIIIAAAggggMDOBaJRbbn+MkX++23svZzOx6ho7hLkEEAgAwUI9DJw0ygZAQQQQAABBBBAAAEEEEAAAQQQQAABBBBAAIGdCVQ//ZgC82fEvVK8YrXMIzd5EEAg8wQI9DJvz6gYAQQQQAABBBBAAAEEEEAAAQQQQAABBBBAAIEdChjVVdpy1R8ULS2JvZN31nnyjpyEGgIIZKgAgV6GbhxlI4AAAggggAACCCCAAAIIIIAAAggggAACCCCQSKBy5Z2qWHln7E+23Fy1W/mY7Lt1AAwBBDJUgEAvQzeOshFAAAEEEEAAAQQQQAABBBBAAAEEEEAAAQQQ2F4gGijTlm5dZHbp1T7uy6+W54abwEIAgQwWINDL4M2jdAQQQAABBBBAAAEEEEAAAQQQQAABBBBAAAEE6gpUP/uEAnNvif0nm7dQ7e9/XDa3BygEEMhgAQK9DN48SkcAAQQQQAABBBBAAAEEEEAAAQQQQAABBBDYdQEjWK2qxx9R9eMPK7LxJ8mIyt6uvVwnny53t2vjjqoMffSB/KMGyqgoT2piT4/ecl/dK/ZuvblskmOffeW+8jrlnX6OZLfvdNyov1TVTz+m6uefVfSH72UrbqfiRXdtrTEaVfniudZaap+CfkOUf3G3pGrlJQQQSF8BAr303RsqQwABBBBAAAEEEEAAAQQQQAABBBBAAAEEEGhmgejGH+WfMFzhzz+xwjR7cXvJbpNRWiojVCN7UbEKp96qnEMPtyox3yubMUFGZeVOKjO2fm9E5Zs4S7knnGy9a5QH5J8wTKH33pFsdtmLiqwQzgzpzH/PO+d8eQePkpw59cc2DFU/87jKF8+TGQqaj82VJ+evDlDh5DlWAGlUVqjizttU9eRa6++OPTuq3Z8elZzOZlZkeAQQaG4BAr3mFmZ8BBBAAAEEEEAAAQQQQAABBBBAAAEEEEAAgfQUCIdVdstYBV/9u3J+fYS8Y2+RY4+OVq1mB17g1mkKvvy8co89XoWTZ1sBWjJP6P318o8eJMe++6lo9u2yFXglw1D5ollW2ObYu5N8t8yTo9MvrOFq/vm6AjMnKhoIyDt0jPLOvTB+GsNQ5eo/qeJPy6z/nnf2+XJf1csK7Oo+kZ82qGLJfAVffdH6z4Xjpsl12lnJlMw7CCCQ5gIEemm+QZSHAAIIIIAAAggggAACCCCAAAIIIIAAAggg0DwC4a8+l39Yf+uITd+cxXLuf1DcROEvPpV/eH+rY65o/jIriGvwMQwF5k9X9TNPxoVz0U0/qXRwb6sbz2d2/B19bNxQ1c88ocC86XIeePC2EPB/b4S/+Ez+kQNkVFSooP9Q5Z3/R8lmiy8lGlHwpedVvnyRops2ynngISpesrLBcnkBAQQyQ4BALzP2iSoRQAABBBBAAAEEEEAAAQQQQAABBBBAAAEEUiwQ/vRj6/hMe0FB7NjKulNEf96kkoE9rW4938xFsWM3d1ZGbQhoK/SpaN5S2dvtZr0eWv+2/GMHy9FpPxXNWSybtzBumFjgV1muolmL5TzokK1/rw0I//K48s48V95h4xMeoWkeD1rz6ouquHuJIhu+V9HCFco57MgUizEcAgi0lgCBXmvJMy8CCCCAAAIIIIAAAggggAACCCCAAAIIIIBAWgvUvPWmyiYOk333jlaHnnmf3k4fw7DusKt8aJXcV1wjT68BsdeDr7ygssmjlHP4UfJNXyCb2xM3lHn/nX/MYIU+eFeFE2fKdfLp1t+jpSUqHdJHZuDnm7FQOUd03nEJEbNLb51q3n5T3uET0tqW4hBAoHECBHqN8+JtBBBAAAEEEEAAAQQQQAABBBBAAAEEEEAAgTYuYASDqnn9JZUvv01GaYm8w8fLdfo5Da468v13Kh3WT4oaKpp7R+yOPPND8548/4Rhcu63f8IOvR0FeqH/vC//qIFy7LWPvDePVeX996jmX2/ICFbLXujKeD01AAAgAElEQVST68xz5enRWzZPgVWfUR6QEYnI7itqsF5eQACBzBEg0MucvaJSBBBAAAEEEEAAAQQQQAABBBBAAAEEEEAAgWYSqD1eM7rxx9gM9g57WCFa7jG/qX9nXYI6Ku9boYp7lyvvvIvkHTIm7hsr7BvSR2Zwl+gOvcgP/5V/xABFfvwhrkOvtrPPlu+WohEZNSHZi7aGddHSUuv+P/NuP/NIUEfHvZtJh2ERQKC1BQj0WnsHmB8BBBBAAAEEEEAAAQQQQAABBBBAAAEEEECg1QWiWzarbOJwRX7eJIVDW8MySa4TTlbBsHFWN9zOnuiWn1U6tK/MYDDh0ZjhsAJzp6p63TNbA7hb5sU6+MJffq7AjAkKf/W5NUXdIzcrV/9JFXfdYf135wEHq3DsVOsePvOJfPeN/OOGygwLd3a/XqvjUgACCOyyAIHeLhMyAAIIIIAAAggggAACCCCAAAIIIIAAAggggEBbE4j8tEHlC2Zax1vmHnu8CifPls2Vt8NlVq1do/IlC+Q68VQVjpsmOZ313o1s+N46PtMM4GS3y17c3uq6M8NDe3GxZLMrunlTfKD3v64/x557yTf7duvozbpP6J235B9/s3Unn3nPnxkW8iCAQNsTINBre3vKihBAAAEEEEAAAQQQQAABBBBAAAEEEEAAAQRSIFB7J55R5pdv2gLldD4m4ajmvXWlIwYo/OVn8k2cpdwTTt7h7EZFuXUsZ3DdM4qW+WP34OVf3E2BW8Yq/O3X1vGZOYcebo1Re4yn67SztgaF2z1GoEylw/sr/PUX8k2Zq9zjfpuClTMEAgikmwCBXrrtCPUggAACCCCAAAIIIIAAAggggAACCCCAAAIIpIWAed+df8xghT54V95h45T3+wsT1lX93NMKzJmqnMOOkG/6AqtbrrGPedymf1h/2fLzVbRoheztdrOGCP79OZVNG6ecI4+Wb9p8bb1LLyqjusqap26NdY/qbOz8vI8AAuktQKCX3vtDdQgggAACCCCAAAIIIIAAAggggAACCCCAAALNJFDzz9cVmD9DOQcfKu/ISVvDsjpPXFg29ha5fnd2vUqMYLV1j11o/b/lHT5eeWef36Rqqx6+X+XLFsp10u/ijuwMrX9b/rGDZd+9o3Wkpr2oOL5GOvSa5M1HCGSaAIFepu0Y9SKAAAIIIIAAAggggAACCCCAAAIIIIAAAgikRKA2LLMV+lQ0d0m9++eSOXKz5o1X5J88UuYdd0XzlsY66xpTYOjD91Q2/mYZNTXyTb1VOUcfG/s8dpznZ5/IO3SM8s6N7xKM3aHn9SZcQ2Pq4F0EEEhfAQK99N0bKkMAAQQQQAABBBBAAAEEEEAAAQQQQAABBBBoRoG6HXi5x58k74iJ1p125mPedRe4dZqCLz+vnKOOkW/q3PpHaYZDKpsyRsHXX1JBn0HKv7R7o6o1w7qqp9aqcvW9MiorlX/hxSoYMEyy2eLGqX7mCQXmTZfd61XhpNnW8ZvmE/nuG6s70Awe87t0VcHAkfW+bVRBvIwAAmkrQKCXtltDYQgggAACCCCAAAIIIIAAAggggAACCCCAAALNLRD+9CP5J45QdNNPkt0ue3F7yW6TUVoqI1Rjde35Zi6So+Pe9UoJvb9e/tGDZGtEd1x0y2aVTRyu8HffyAz0rMdul7tbD3mu7iU5c+ovORxSYMFMVf/1acmIyu4rsr6JlpZa/27drzdlrmwF3ubmYnwEEGglgawN9D766CN169ZNxx9/vObPn6/8/Px6WxCNRvXSSy9pyZIlev755xUKhXTiiSeqV69euuCCC+RyuRJu29dff63bbrtNTz/9tD755BMdffTRuuyyy9SzZ0916NAh4TfBYFBPPfWUVqxYoddee005OTk644wz1K9fP5166qmy2+2t9BNhWgQQQAABBBBAAAEEEEAAAQQQQAABBBBAoG0LmN14lQ/co+CL6xTZ+JO1WMfue8h12plyX3mdbJ6C+gDhsAJzp6p63TPKO+8ieYeMSao7LvrzJpUM7CmjZIvsHXZX7omnKv+iy+TYs+POkaNRVb/wV6vOyH+/lYytNeZddKnyL7pENlde294kVodAlgtkZaBXUlKiPn366OGHH7b+N1GgF4lEtGrVKt10000KBAJW8GeGbOvXr7f+fcyYMdY/Ho8n7idk/r1v37568803dfDBB6tTp0767LPP9M033+jss8/W7bffrgMPPDDuGzPMmz17tiZMmCCv16vOnTtb4eE//vEP69+nT59ujel0OrP858ryEUAAAQQQQAABBBBAAAEEEEAAAQQQQAABBBBAAIHsE8i6QC8cDuvWW2/VqFGjrN3eUaBndsl1795de+65pxYvXqxjjjnGev/LL7/UwIED9fLLL2v58uW64oorYr+aTZs2WeOtW7fOCgl79OhhhXAVFRWaM2eOJk+erAEDBljhXd2OwDVr1qh379465ZRTrLl+8YtfyDAMvfXWW1ag+OOPP+r++++3ugN5EEAAAQQQQAABBBBAAAEEEEAAAQQQQAABBLJMwDCS6v7LMhWWi0BWCWRdoGceoWkGbWZA9/777+v000+v16FndsyNGDFCixYt0qOPPqquXbvG/Sjee+89K8g75JBDdNddd6m4uNj6+9q1a3XxxRdbgZ8Z2tU9krOsrMwK5/72t7/pz3/+s4477jjrG7Nb0DyK0+zGq/vfayd87rnndMkll+i6666rN2ZW/VJZLAIIIIAAAggggAACCCCAAAIIIIAAAgggkKUCVU8/Jkdxe+UccbR1Xx8PAghkn0BWBXrff/+9rr76ahUVFWnIkCFWwJboDj3zeMwrr7xSubm5VmfcXnvtFffLqKys1KBBg6w78p588kkrHKypqbG6/szOPDOEO+uss+r9mlauXGmFifPmzbPmN5+3335bXbp00Zlnnml155lHbNZ9zK4/sxZzzgceeMDq3uNBAAEEEEAAAQQQQAABBBBAAAEEEEAAAQQQyAwB89S42qcp1yqZd+5tvuoi6X/j5Bx1jDzX91POYUdmBgBVIoBASgSyJtAzu+7Gjh2rv/zlLzKPuDS75y6//PKEgZ7ZLWfed2f+feHChXK73fWwp06dat15Z96zZx7NaXbamWHht99+q4ceesjq3tv+MY/xPOmkk+KO+XzwwQetbr+JEyda/9hstrjPqqqqrPBv2bJlevXVVzl2MyU/ewZBAAEEEEAAAQQQQAABBBBAAAEEEEAAAQRaRqC6ulrm/503Ly8v7iqmZGcvmz5ewRf+GnvdvlsHtVv5mGy5uckOwXsIINAGBLIi0DPvo1u9erX69u2rO+64wwrgPv300x0Gek888YQuuugiK0ibOXOm1am3/WN27l111VWaMmWKxo8fr9quPvO9HXXSffLJJ9ac5r185vft27e3OvqGDh0a17W3/Vzbh4dt4HfHEhBAAAEEEEAAAQQQQAABBBBAAAEEEEAAgawQ2JVAL/zZxyrpd02ck3fkJOWddV5W2LFIBBDYJpAVgd5HH31k3UFnHo1p3m3n8XhUG64lOnJz+7Au0Q9m+3cShXXbf5fonWTCumTe4UeNAAIIIIAAAggggAACCCCAAAIIIIAAAgggkH4CuxLolQ7qpdCH78UW5dxvfxWvWJ1+i6QiBBBodoE2H+iVlZVZd+WZYdo999yjQw891ELNpkDPvKePBwEEEEAAAQQQQAABBBBAAAEEEEAAAQQQQKDlBYqKitSuXTuVlpZqy5YtSReQ//EH6nDP4rj3N/Yeour9D0p6DF5EINsEzMautvq06UAvEolYR1maHW733XefdYxm7UOg11Z/0qwLAQQQQAABBBBAAAEEEEAAAQQQQAABBBBIH4EmBXqGob3mTpbz559iC6k+6Nfa2POm9FkYlSCQhgIEemm4KcmU9NJLL6lHjx7WnXmTJ0+W0+lMKtD729/+prPPPlujR4+2wkCHw1FvutojN6dPn26998MPP1jzmI/5t7322qveN7Uh4j777GMFjMXFxVq2bJl1t9/SpUvVp0+fhMuqPXJzzZo11h18PAgggAACCCCAAAIIIIAAAggggAACCCCAAAKZIdCUIzern3lCgVtv2bZAm13Fd94v88hNHgQQyE6BNt2hVxuEJbO1Rx11lB588EEdfPDB+sc//mEFemZ4tnDhQrnd7npDbH+vXUlJia6++mp9++23euihh3TIIYfU++a1117TSSedZAV38+fPV35+vjXnFVdcoYkTJ1r/2Gy2uO+qqqo0ZMgQK/h79dVXdeKJJyazHN5BAAEEEEAAAQQQQAABBBBAAAEEEEAAAQQQSAOBxgZ6Rk2NtlzZRdHSklj1eedcIO/wCWmwGkpAAIHWEmjTgd5tt92mp556KqGtGZStX7/eOrv4wAMPtP53xowZ+tWvfqVvvvlGV155pXJzcxN22wUCAfXv31/r1q3Tk08+KbOFs6amRqNGjbKCuueee05nnXVWvXlru/HMY0DNkM58zPvtunTpojPPPFOLFy+W1+uN+662888c/4EHHtAvfvGL1vqtMC8CCCCAAAIIIIAAAggggAACCCCAAAIIIIBAIwUaG+hV3n+PKu5ZEpvFlpurdisfk323Do2cmdcRQKAtCbTpQG9nG7WzO/SCwaBGjBihRYsW6dFHH1XXrl3jhnrvvfesrjqzC++uu+6yjs40n7Vr1+riiy/WwIEDNXv2bLlcrth3ZWVluummm2Qe5/nnP/9Zxx13nPU3s7OvZ8+eVldg3f9e+6EZDl5yySW67rrr6o3Zln6IrAUBBBBAAAEEEEAAAQQQQAABBBBAAAEEEGiLAo0J9IxAmTZ36yKjuipG4e52rTw9b2yLNKwJAQQaIUCgd/zxseMv67qZx2Oad+LtueeeMjv9jj32WOs4zC+//NIK7J5++mmtWrUqdm+e+e2mTZus4zTNzj2zU++qq66yQr2KigrNmTPHusev7nGbtfOZd+P17t1bp5xyihUiml2ChmHorbfeskJA8xhP8x3z7zwIIIAAAggggAACCCCAAAIIIIAAAggggAACmSPQmECv/LY5qnr84djibN5Ctb//cdncnsxZMJUigECzCBDo7SDQC4fDWrp0qcaMGSPziM3jjz9eOTk51jGd5r+b/938x+OJ//9I33jjDfXr10/vvvuudR9fp06d9Nlnn1nHeJr38t1+++3WEZ91HzPwmz59uvWPeeRm586dFQqFrK4989/N/963b185nc5m+REwKAIIIIAAAggggAACCCCAAAIIIIAAAggggEDzCCQb6EV+3KAt1/xRikZjhRQMGKb8P1zWPIUxKgIIZJQAgd4OAj1zF6PRqF566SUtWbJEzz//vBWynXjiierVq5cuuOCCuCM16+76119/bXX1mV185tGeRx99tC677DLraM0OHRKfc2we82ne97dixQqZ3YFmeHjGGWdY4eCpp54qu92eUT8sikUAAQQQQAABBBBAAAEEEEAAAQQQQAABBBCQkg30yiaPUvCVF2Jkjj07Wnfnif/bMD8jBBCQlLWBHruPAAIIIIAAAggggAACCCCAAAIIIIAAAggggEBzCyQT6IU/+1gl/a6JK6Vwwgy5TjmjuctjfAQQyBABAr0M2SjKRAABBBBAAAEEEEAAAQQQQAABBBBAAAEEEMg8gWQCvdJBvRT68L3Y4pwHHqLiJSszb7FUjAACzSZAoNdstAyMAAIIIIAAAggggAACCCCAAAIIIIAAAgggkO0CDQV6wVdfVNmkEXFMRQtXKOewI7OdjvUjgEAdAQI9fg4IIIAAAggggAACCCCAAAIIIIAAAggggAACCDSTwE4DvWhUW66/TJH/fhub3XXiqSqcPKeZqmFYBBDIVAECvUzdOepGAAEEEEAAAQQQQAABBBBAAAEEEEAAAQQQSHuBnQV6VU8+qvKFs7atwW5Xu7sfkmOffdN+XRSIAAItK0Cg17LezIYAAggggAACCCCAAAIIIIAAAggggAACCCCQRQI7CvSM6ipt7tZFRqAsppHf5WIVDBqZRTosFQEEkhUg0EtWivcQQAABBBBAAAEEEEAAAQQQQAABBBBAAAEEEGikwI4CvYo/LVPlqrtio9ny8tVu1Z9lLypu5Ay8jgAC2SBAoJcNu8waEUAAAQQQQAABBBBAAAEEEEAAAQQQQAABBFpFIFGgFy0t0ZYru8ioqYnV5Lm2j9xX9WyVGpkUAQTSX4BAL/33iAoRQAABBBBAAAEEEEAAAQQQQAABBBBAAAEEMlQgUaAXmDdN1X95PLYisyuv3QNPypabm6GrpGwEEGhuAQK95hZmfAQQQAABBBBAAAEEEEAAAQQQQAABBBBAAIGsFdg+0Iv891ttue4yyYjGTLxDxyrvvIuy1oiFI4BAwwIEeg0b8QYCCCCAAAIIIIAAAggggAACCCCAAAIIIIAAAk0S2D7Q848bqpp/vBoby7HPvmp3z0OSzd6k8fkIAQSyQ4BALzv2mVUigAACCCCAAAIIIIAAAggggAACCCCAAAIItIJA3UDP+eVnKh3UK64K37T5yv3Nia1QGVMigEAmCRDoZdJuUSsCCCCAAAIIIIAAAggggAACCCCAAAIIIIBARgnUDfSqh/ZR+LOPY/XnHHakihauyKj1UCwCCLSOAIFe67gzKwIIIIAAAggggAACCCCAAAIIIIAAAggggEAWCNQGes5/vqbqOVPiVly8ZKWcBx6SBQosEQEEdlWAQG9XBfkeAQQQQAABBBBAAAEEEEAAAQQQQAABBBBAAIEdCFiBXnlA0YE9Fd34Y+wt1+nnqHDMVNwQQACBpAQI9JJi4iUEEEAAAQQQQAABBBBAAAEEEEAAAQQQQAABBBovYAZ6FY88oOiflm772OlU+1WPy75bh8YPyBcIIJCVAgR6WbntLBoBBBBAAAEEEEAAAQQQQAABBBBAAAEEEECgJQSqtmxW+fWXSeWB2HT5l1ypgr6DW2J65kAAgTYiQKDXRjaSZSCAAAIIIIAAAggggAACCCCAAAIIIIAAAgikn4B/yQLVPPpArDCb26P2a56S+b88CCCAQLICBHrJSvEeAggggAACCCCAAAIIIIAAAggggAACCCCAAAKNEDDvzNt85YVxX5ideWaHHg8CCCDQGAECvcZo8S4CCCCAAAIIIIAAAggggAACCCCAAAIIIIAAAkkKlN50vUIffRB727FnR7Vb9XiSX/MaAgggsE2AQI9fAwIIIIAAAggggAACCCCAAAIIIIAAAggggAACKRaoWH6bKh+6L27UwrG3yPW7s1M8E8MhgEA2CBDoZcMus0YEEEAAAQQQQAABBBBAAAEEEEAAAQQQQACBFhOoeedf8g/vHzef66TTVDhpdovVwEQIINC2BAj02tZ+shoEEEAAAQQQQAABBBBAAAEEEEAAAQQQQACBVhSIbtmskhu6KeovjVVhHrVZvHy1bG53K1bG1AggkMkCBHqZvHvUjgACCCCAAAIIIIAAAggggAACCCCAAAIIIJA+AkZUpUP6KvTB+m01ORwqvuNeOfc/KH3qpBIEEMg4AQK9jNsyCkYAAQQQQAABBBBAAAEEEEAAAQQQQAABBBBIR4HKlXeqYuWdcaUV9Bmk/Eu7p2O51IQAAhkkQKCXQZtFqQgggAACCCCAAAIIIIAAAggggAACCCCAAALpKWB25ZndeTKisQJzf3OifNPmp2fBVIUAAhklQKCXUdtFsQgggAACCCCAAAIIIIAAAggggAACCCCAAALpJmDel2fdm7dlc6w0e7v2anf3Q7IVeNOtXOpBAIEMFCDQy8BNo2QEEEAAAQQQQAABBBBAAAEEEEAAAQQQQACB9BHwD++vmnf+ta0gm11F85cq5/DO6VMklSCAQEYLEOhl9PZRPAIIIIAAAggggAACCCCAAAIIIIAAAggggEBrClQ9fL/Kly2MK8FzbR+5r+rZmmUxNwIItDEBAr02tqEsBwEEEEAAAQQQQAABBBBAAAEEEEAAAQQQQKBlBMJffKqSG3tIkUhsQrMrr2j+Mslma5kimAUBBLJCgEAvK7aZRSKAAAIIIIAAAggggAACCCCAAAIIIIAAAs0vEP7yc1UsX6jQ++/KCFbLlpMr5wEHKf/ya+T67SmS3V6vCKOiXBX3Llfwxb9tvYPOZpdj9z2Ud+6Fyv/j5bJ5CuoXbhiqWf+WKu9eovDnn8oI1cTmcl/fT7mdj91poGYEgwr9+5+qfvYJRSvK5ZsyVza3p1FARmWlSnp3U+THDbHv7L4iFd+5Wub9eTwIIIBAKgUI9FKpyVgIIIAAAggggAACCCCAAAIIIIAAAggggEA2ChiGqh55QBV3L9karhV4Zct3SzVBRf2lVkiXd8758g4eJTlzYkLhTz+Sf+IIRTf9ZAVytqIiKWooWrJZikbl2Hc/+abNl6Pj3ttUwyGVL12oqscfkYxobC6jqlJGecCay9PjBrm7Xx8X6pkhXs0/XlXVk48o/OH7Vp3mk3P4UfJNX9DoQK9s0ggFX31xW102m3yzb1fu0f+Xjb8A1owAAs0sQKDXzMAMjwACCCCAAAIIIIAAAggggAACCCCAAAIINEYgZR1rrjzlHHGU3Ff1Us5hRybsWDO76MxgrPrxhxXZ+JMVkJndZa7TzpKnR+/E3XEJFhN6f738owdZR096+g1W/gVdt3bjmZ10b76mwOzJMqqqVDhplnJ/c6I1ghm+lY4YIDPUc51yhrw3j43NF/lpgwLTxin0n/eV36WrCgaOjNVf/cwTCsybLrvXK++IiVvHM4+3jEZVseouVd53l2wul3wzFirniM6xastuGWt1AZqPvbidFRKa4zcl0Kt6cq3KF86Mk3BfcY08vQY0Zqt5FwEEEEhagEAvaSpeRAABBBBAAAEEEEAAAQQQQAABBBBAAAEEmlcgFR1r5rGPynUp1rFmt8tzbR+5u10b37FWHlDZ5FGqeedfVleb3eyOszt23h23g+UH5s9Q9dOPKe+8i+QdMiY+PDQMBeZPV/VfHlf+JVeqoO9ga5Saf74u/4Rhcuy5l4rmLZW93W5xo9e88Yr8k0fKud/+KpqzWDZvoYzKCvnHDFbog3dV0GeQ8i/tHveNGVD6xw1V6J234uYyXypfOMuMEZX/h8utzr/gq3+31t/YQC/89ZcqvfEaGTVbO/zMx3nIYSpeuEJyOJr3B8LoCCCQtQIEelm79SwcAQQQQAABBBBAAAEEEEAAAQQQQAABBNJJoMkda889rcCcqQk71qqeWquKJQtk83jkm3W7nPsfGFty1do1Kl+yQI499lThxJlyHniI9beddccl9DIDu4WzrE4896Xdld/1inqvVd63wronz+z8Kxw3zfp7zesvK3DbHOUcfKi8IydtPaKzzhP66AP5Rw20uvaKF90l+24dFP15k0oG9pTZxeibuUg5hx6e1FyJ6g6+8kKjAz0zMCzp3V2R77+LDWkeL9rOvDevw+7p9HOiFgQQaGMCBHptbENZDgIIIIAAAggggAACCCCAAAIIIIAAAghkpkCTOtaCQZVNGKaat99ssGPNO2yc8n5/oYUT63T78H15h49X3tnnx6GZHW7+8TfL7PYrWrBc9g57NB01HLLuyTMDv4L+Nyv/j5cnNVb1U2sVWDBTucf8RoVT5lrHaJrHakZLS6xOO3uhL+4+vtpBa7sFzSND3Vf32uFcTQn0AnOmqPqvT8WNad7xV3uMaFIL4yUEEECgCQIEek1A4xMEEEAAAQQQQAABBBBAAAEEEEAAAQQQQCDVAk3pWDODubKZExX+7BN5h4xW7nG/rVdW7d1xdQOu8Fefyz+sv3VEZNH8ZXLs3SnuOzM0Kx3SR9GNG+SbtkA5nY+pN27k269ly8uXffcdhH2GociG72V251Wve9a6z89nBnMF3p3SmZ2K1eueUcU9S2VzOFQ49datdwAm8US3/KzSoX2tTr7t79Db/vPGBnrBvz+nsmnj4obJ/8NlKhgwLInKeAUBBBDYNQECvV3z42sEEEAAAQQQQAABBBBAAAEEEEAAAQQQQKBFBBJ2rDUwc9RfIv+IAQp/85UVptUGfqH1b8s/drAcnfaL3U9Xdyjz/j3/2CEKvfeOdRyn6+TT42aK+kv/dxymR4UjJslWVCxbbq71Tu3xmrEPbHblnXOBCvoNto7PTPTUHq9pHqVZ+zh/eYC8o6fI+asDkvM1DJUvmqWqJ9cq78xz5R02XnI6d/htYwI984hN86hN88jNWH37H6Tixfck7BJMrmDeQgABBJIXINBL3oo3EUAAAQQQQAABBBBAAAEEEEAAAQQQQACBFhdoUsdaNKrwl5+p4s7breM48846T96bx8bCp2TCrESdfdbiDUMVd96myodWyX3ZVfLccJN1hKfN7ZFsNpl381U+fP/WV8v8Vghm8xZa87tOPM16Z/sn/PknKpsxQUZlpVQTlBkYym5X/oWXyHPDANlceQ26B1/469a7BHffw7pfz9Fx751+k4yBNUA4pJK+Vyv89Zex8cx6iu96UI49OzZYFy8ggAACqRAg0EuFImMggAACCCCAAAIIIIAAAggggAACCCCAAAIpFGhqx1ptCFdbii0nV+5uPZR/+dVxoVgyYdaOAr3a+/UcnX6holuXyuZ2ywiFZMvJqS8Qjar6uadVvmS+VFOjwkmzkrpvLvzl5wrMmCDzaND8Ll1VMHBkwiCwdsLaMM+Wn5/0EZ3JGJjjl98+V1V/fihubYVjb5Hrd2encMcZCgEEENi5AIEevxAEEEAAAQQQQAABBBBAAAEEEEAAAQQQQCDNBJrasVa+aLaCb7xi9sbJKC2VEaqxOtXMoytzfn1EbJXJhFmJAr3aozYj332jdivWyJ5kh1rFittVuWalck84Wb6Js3Z6FGZtkaH318s/epDV+Zfonr/Yex++p7LxN8uoqpJ3+Hi5Tj8nqd1MxqDmzdeso0frPnnnXijvzfF36SU1IWZOet4AACAASURBVC8hgAACuyBAoLcLeHyKAAIIIIAAAggggAACCCCAAAIIIIAAAgi0hEBjO9bMmsyjLqsevE+Vq++VzeORb9btcu5/oFVuMmFWvUCvzlGb3sGjlHdB16SXXjuf84CDE97Zl2ig6M+bVDKwpwx/iXzTFiin8zH1XgvVCfMKho6x7s5LdKRnovEbMohu2qgtN3STeeRp7ePYu5OK71wduy8waQBeRAABBHZRgEBvFwH5HAEEEEAAAQQQQAABBBBAAAEEEEAAAQQQaAmBZDvW4moJh2UFc6/+XfmXXKmCvoOtPzcUZpnvbB/oJTpq03zPqKpUYNYkhT75SN4ho5V73G/rccTmO/Rw6347m6cgdtee64STVTBwRL1vYoFeecD6pm6Hofmy2SXoHzdUkQ3fy3NtH7m7XZt0mNegQSSikkG9FP74w1hdttxcFd2xUs79ftUS280cCCCAQJwAgR4/CAQQQAABBBBAAAEEEEAAAQQQQAABBBBAIAMEkulYS7SMyvtWqOLe5XHHXYbWvy3/2MGy797ROs7SXlQc96kZ0plHTYbee0eFE2cq99jjY/9uvug6+XQV3DhE9g57SOGw/JNHquaNV+S+4hp5eg2oV0aiIzern31Cgbm3yHnQoSqafbtsBd6473YWYJohnn/UQEV++F6eHjfI3f36RoV55kQ7CzVr661bkHfoWOWdd1EG/FIoEQEE2qIAgV5b3FXWhAACCCCAAAIIIIAAAggggAACCCCAAAIZJ1C1do0qH75fjelYi27ZrLKJwxWtrFDh6Ckyj7Tc/qkN9FynnKHC8dOt4Cv81efyD+svORwJ76eLlpaodEgfRTdusI67dB58aKwLzxzf/PeC62+UY9/9rOmCf39OZbMmyebKk/fmsVbgZx19aRgy76ELzJ689Y670ZNl1mE+kR83yD+ivyIbflB+l67y9BlofW/97acNCkwbp9B/3lfe77vIO3h07N69aJnfWnPog/fkvrqnPFf1lOz2Ru/3jgK98FdfqKT3lVbttY/rpNNUOGl2o+fgAwQQQCBVAgR6qZJkHAQQQAABBBBAAAEEEEAAAQQQQAABBBBAYBcEmtKxZgTKVDq8v8JffCbv8PHKO/v8+Ap2cOSmUVkh/5jBCn34vrzm3XPnXhj3Xc1bb6ps4jCrA69o3lLZ2+2285WFQypfulBVjz8iGVGr286W75Zqgor6SyWbPWEnXfDVFxWYM0VGRblsObmyFRVJUUPRks1SNKqcI4+Wb8rcuO69wMyJql73jBXi2Yvb7zTMc1/aXfldr0hYe8JALxpVYP50VT/zROwbx54dVbx8tWxu9y7sLp8igAACuyZAoLdrfnyNAAIIIIAAAggggAACCCCAAAIIIIAAAmkoYASrrXCp+vGHFdn4kxUy2du1tzrHzLvW7Lt1SFh1+MvPVbF8oULvvytzDDM0cuyzr9xXXqe8089JHB5Fo6p+4a+qfOAeRf77rRVEmYGW2WnnvraPHHt0TDzXt19bQVbOIb+2Aq+mdqzVduCZ4ZvZgRe7ay4aVdVTa1WxZIFs+fnyzVgo58G/jtVidgSWL1lgWdT9rm53nPuyq+S54abkjrM0u/HWv2U5hP/zgeVndtw5f3245Zfb+diE45jzVa66y+rkMzsOa83zz/+D8i7oGuvaqy289m6/ZH52nh695b66V8JXEwV6Zmdi+W2zFXzp+a3fOHNUvPgeOfc/KJnpeAcBBBBoNgECvWajZWAEEEAAAQQQQAABBBBAAAEEEEAAAQQQaA2B6MYf5Z8wXOHPP6nTxWWTUVoqI1Rj3RdXOPVW5Rx6+LbyDENVjzygiruXWO+YQZSt0Letw0xS3lnnWcdJmiFP7AmHFFgwU9V/fXpraOgrknJzk54r//Kr5b786q3dbObRlU3oWDPKAyqbPVk1r79sjbG1BpfMe/DMv5mdb2b3nssMJOs8ZuAWmD1FwZfWWYGi3eyOszti3XHOQw6Tb9r8reNlyWMGsoGFMxV65y1rxQX9b1b+Hy/PktWzTAQQSGcBAr103h1qQwABBBBAAAEEEEAAAQQQQAABBBBAAIHGCdQ5YtLsVPOOvSXWIWd2wwVunabgy88r99jjVTh5dqz7ywxw/ONvliIRefoNVv4FXbd24xmGdbxj+bzpMsLhesdaml1lZZNGWh1w3hETlfubE60utJ3O9f56+UcPsubyjpok16lnxq2xsR1r1sfRqIIv/k2Vj9yvyFdfbg0lC7zK7XyM3Nf0lvNXByR03GEn42lnyexus3kKkvMPh2N33CX3QRq+FYlYgWr50vmKbtpo7aUZaPIggAAC6SBAoJcOu0ANCCCAAAIIIIAAAggggAACCCCAAAIIIJASgfBXn8s/rL/VLeebs7jeUYnhLz6Vf3h/q8uuaP4yOfbuZIV2ZTMmKPjCX5V33kXyDhkTfzSkYWy9V+0vjyv3hJPlmzhra3hV5zv3FdfI02tA3Boi332j0mE3yqiukm/molhHYGD+DFU//VjiuVKiwCCNFTCqqlTzzj9V9eAqhT58V/YOu6vdnavj7u5r7Ji8jwACCKRSgEAvlZqMhQACCCCAAAIIIIAAAggggAACCCCAAAKtKhD+9GMrnLMXFKhw8hzr3ry6T/TnTSoZ2NPqoKsN2YzKCvnHDFbog3dVOHGmdc/e9s+O7lsrHdJH0Y0b5Ju2QDmdj4n7zAgGVTZhmGreflPeYeOU9/sLrRAwsHCWdV+c+9Luyu96Rat6Zcrk0Wg0Vqrd7JxM4eMfO8Taj9jjcKh44QqZR47yIIAAAukiQKCXLjtBHQgggAACCCCAAAIIIIAAAggggAACCCDQ7AI1b72psonDZN+9o9WhZ96nZ4Zs0bJSKRSWzVsom8tVr46qxx5U+eJbrXvoCkdPsTr4It9/JzPQM59Yt992XwZmTrSO7DSPr3Rf3avh9UWjipZukb2o3dYjP3ksgUgkorKyMjkcDhUWFqZMperR1SpfEn+spqdXf7mv6JGyORgIAQQQSIUAgV4qFBkDAQQQQAABBBBAAAEEEEAAAQQQQAABBNJawOyWq3n9JZUvv01GaYl1F54ZziXzmPfM+ccNVWj9v+Pu0At99IH8owZa98wVL7pL9t061Buu8r4Vqrh3uVynnaXCcdN2PJ1hKLLhe5nvV697Vq6TT5N35OSE4WIyNbe1d5oj0DOPXy3pf50UDsW4co/+P/lm3x5/5Gpbw2Q9CCCQkQIEehm5bRSNAAIIIIAAAggggAACCCCAAAIIIIAAAg0J1B6vGd34Y+xVe4c95L15rHKP+U3SoU3V2jUqX7JAOYcdId/0BbK5PdZ4qQj0agO/WIE2u/LOuUAF/QZbQWGqH7/fbw3p9XqV6qMrU11r3fFSHegZlZUq6d1NkR83bPtttGuv4jtXy+4ras6lMDYCCCDQJAECvSax8RECCCCAAAIIIIAAAggggAACCCCAAAIIpLtAdMtmlU0crsjPm6wurGhpqVWy64STVTBsnOyFvgaXEPrwPZWNv9l6r3Dqrco57MjYN6kI9MywsPLh+60xjTK/zG5A89hPM3R0nXha0qFjgwv53wtmoGfeR+fz+bI60CubNELBV1/cxmazWcem5hzeOVlK3kMAAQRaVIBAr0W5mQwBBBBAAAEEEEAAAQQQQAABBBBAAAEEWksg8tMGlS+YqZp/vaHcY49X4eTZsrnydlhObZhnVFUlPKIzFYFe3OTRqKqfe3rrnW41NSqcNEu5vzkxpVwEelL1X/6swLzpca7u7tfLc13flFozGAIIIJBKAQK9VGoyFgIIIIAAAggggAACCCCAAAIIIIAAAgiktUDk++9UOqyf1Q3nm7ZAOZ2PSViveZ+deT9e5Ifv5elxg8zARzZb3LspD/T+N3rFittVuWalck84Wb6JsySnM2Wm2R7ohb/+UqU3XiOjpiZmanblFc1fKtnsKXNmIAQQQCDVAgR6qRZlPAQQQAABBBBAAAEEEEAAAQQQQAABBBBIWwGjskL+MYMV+uBdeYeNU97vL6xXa90wz311T3mu6inZ64c9Vjg4pI8Uicg3d7Gcvzyg3liBmRNVve4ZeXr0lvvqXkm5BF95QWWTR8l5wMEqmrPYOoIzVU82B3pmiFdyQzeZ+1b72Aq8anf3Q7K3a58qYsZBAAEEmkWAQK9ZWBkUAQQQQAABBBBAAAEEEEAAAQQQQAABBFpDoOafryswf4ZyDj5U3pGTZMt3x5VRN9ArHHuLXL87O+7v0TK/de9e6IP3lHfO+fIOHiU5cxIuJVpaYgV60Y0bEnb7GcGgyiYMU83bb8bCQ6OqUoFZkxT65CN5h4xW7nG/rTd2baCXc+jh8s1cJJunIGWU2RzoBW69RdXPPBFn6Zs2P+XHmqZssxgIAQQQqCNAoMfPAQEEEEAAAQQQQAABBBBAAAEEEEAAAQTajEBo/dvyjx0sW6FPRXOXyLF3p7i17ezITaM8IP+EYQq9947yzjpP3pvH7jDMswY1DJXNmKDgC3+V+7Kr5LnhprhjOSPffa3SoX23dvDNWSzn/gdJ4bD8k0eq5o1X5L7iGnl6Dahnz5Gb9X+OkUhEZWVlcjgcKixsfMdi8O/PqWzauLiB8y+5UgV9B7eZ3z4LQQCBti1AoNe295fVIYAAAggggAACCCCAAAIIIIAAAgggkFUCdTvwco8/Sd4RE2Uv9G3N3yrKFbh1moIvP6+co46Rb+pc2dyerX8LVqt8/gzreMy8M89VwZDRsrnyGrSrefM1lU0aKeXmWgGg6+TTrVCv7lyu356qwgnTY+GgFS7NmmSNX/cbMyA0xwvMniyjqkre0ZPlOuWMBmtozAvZ2KEX+XGDSnpebu1x7WOGq8V33Cs5HI3h410EEECg1QQI9FqNnokRQAABBBBAAAEEEEAAAQQQQAABBBBAoDkEwp9+JP/EEYpu+sm6+85e3F6y22SUlsoI1Vhde+ZRlo6Oe8emr1z9J1XcdYdks8teVLTTzjzXCSerYOCIrd8ahqyOuoful4yo7L4iK9yLzbVnR+s4TscvfrltqeGQypcuVNXjj1jfmPe4WUeD1gQV9ZdaNXh63CB39+vjOv5SYZV1gV44pJL+1yn8xacxPpvbreLlq+XYs2MqSBkDAQQQaBEBAr0WYWYSBBBAAAEEEEAAAQQQQAABBBBAAAEEEGhJAbNDrvKBexR8cZ0iG3+ypnbsvodcp50p95XX1buXrvK+Faq4d3lSJbpOO0uF46ZtezcaVfULf7Xmi/z3Wym6NaQzgz/3tX3k2CNBcGR2461/y/om/J8PrO4xs2PP+evDrfpyOx+b8jDPLDjbAr3yO+apau2auH0tnDRbrpNOS2qveQkBBBBIFwECvXTZCepAAAEEEEAAAQQQQAABBBBAAAEEEEAAAQSaWSCbAj3z+FL/2CFxovlduqpg0KhmVmZ4BBBAIPUCBHqpN2VEBBBAAAEEEEAAAQQQQAABBBBAAAEEEEAgLQWyJdCLbtqoLTd0k1EeiO2Dc79fqeiOlbLl5qbl3lAUAgggsDMBAj1+HwgggAACCCCAAAIIIIAAAggggAACCCCAQJYIZEWgZ0RVclNPhT/+MLar5nGmxcvvt+5P5EEAAQQyUYBALxN3jZoRQAABBBBAAAEEEEAAAQQQQAABBBBAoNUEgsFgbG6Xy9VqdTRl4mwI9CruXmLdTVj38Y6YqLyzz28KGd8ggAACaSFAoJcW20ARCCDw/9m77+i4irv/45+7VVpptZLB1FAeeuiBPBB6Qi8PkNBxiQEbbGPijrstbONu3MAYGwwYmx5MCJDQQ2+BAAZCDfVHKAZLu5JW2np/514hWWvJliyvpC3vOYfDsffeme+85vIPnzMzCCCAAAIIIIAAAggggAACCCCAAALZIhAOh2WFej6fTwR6nbNqiURCoVBITqdTJSUlGx00+tY/FRx1lWSajc94f3eySsZf2zmFMgoCCCDQQQIEeh0ES7cIIIAAAggggAACCCCAAAIIIIAAAghkvYBpKvr2GwrfukTxTz+WGYvKOrrQfcBB8vXqJ/d+B0qG0WyaZqROtQ/9WXUP3a/ED99LZlKOblvJ+9uTVNTnChlFxc1p2jlWQ0dmJKLYv15X3WN/VbKmWoEpc2X4ijpkCQj0OoR1k522JdBLBitVcdkFsv7d0KwjNq2jNq3vloYAAghkswCBXjavHrUjgAACCCCAAAIIIIAAAggggAACCCDQUQLxmKpvWmgHc3YgFyiVPF6ZtWGZ1VWSw6GiS/rLd/ElKaGe9Vto8hhZO6VkOOQoLZUcTiUrfpKSSTl33lWBafPl3H7H9ZW3d6xIRNFXX1Ttw39W/P137cDRau79D1Jg+gICvRa+jZw9ctM07Z159nfX0Fxuld20Uq5dd+uo/0roFwEEEOg0AQK9TqNmIAQQQAABBBBAAAEEEEAAAQQQQAABBLJHoO6JR1U1Z6ocfr+s+8c8hx9VH9wlk6p9ZLVqliyQUVSkwKwb5Np9z8aJ1a6+R9VLFsi57XYqKZ8p15772L8lvv9WVdMmKPbvd1V45jkqHjy6MQhs71iha8cr8uyTdv+Osm52SGj1T6C38e8sVwO98N23q2b5jSkTLx4yWoVnnps9/9FRKQIIILAJAQI9Pg8EEEAAAQQQQAABBBBAAAEEEEAAAQQQSBGwjq8MTRqp6Juvqbj/EBWe33OD3+sUnDBcsbfekH/kBBWcepb9uxmuUXDcUMXef1f+qyeq4OQzUt6zng9OHGHv9itdsEyO7tuqvWNZHVcvnGWNqsLfX2jv/Iu8+A97dyCB3sY/6FwM9OIfvq+KP/W1d5I2NO/Rv1XJNbP5LxsBBBDIGQECvZxZSiaCAAIIIIAAAggggAACCCCAAAIIIIBAegSsYC40s1zxTz6Sf9hYeQ47slnHDbvjrDvxfL372b/HP/9UwZGDJKdTpfOXyrq/rGlLVlaoclh/JX/4VoFpC+Q++FA7BGzPWC3NNPLCMwR6rXwCuRboWUe8rrv8YiXX/tA4c+d226ts2d0yfL70/AdBLwgggEAGCBDoZcAiUAICCCCAAAIIIIAAAggggAACCCCAAALZJJAMVtj3lcW//FyBKXMbA7/Y228qOH6onDvtqtI5i2X4S1KmZd2/Fxw/TLE1b9nHcXqPOb7VaW9sLAK9VulafCDXAj3re4q+9tL6uTqdKrtxhVy779U+IN5CAAEEMlSAQC9DF4ayEEAAAQQQQAABBBBAAAEEEEAAAQQQyDiBZFLxzz5Rzc032MdxFpx0uvwjxksut11qW3bItbSzr8V5tjJWS++0Zfx0mIbDYUUiEfl8Pnm93nR02Wl95FKgV/vgvapefF2KXUtHxHYaLgMhgAACHShAoNeBuHSNAAIIIIAAAggggAACCCCAAAIIIIBALgg0hHANczHcHvku7qPCC3vL8BY0TrEtgVprgV5bx2rJtS3jp2M9CPTSobh5fSQSCYVCITmdTpWUlCj+n49VMehSKR5r7Mhz+FEKTJu/eR3zNAIIIJAlAgR6WbJQlIkAAggggAACCCCAAAIIIIAAAggggEBXCVQvmq3IKy9IMmVWVsqMReXcfkf5x06Re98D0hrotXUsAr32fQ25sEPP7/Woou+FSnz3bSOCo9tW6nbrfTKK/e2D4S0EEEAgwwUI9DJ8gSgPAQQQQAABBBBAAAEEEEAAAQQQQACBTBIwI3WqvXelwnevkFFUpMCsG+TafU+7xLbskGtth17TuW5qLAK99n0VuRDo6frZivzjifUAhkOl82+Se/+D24fCWwgggEAWCBDoZcEiUSICCCCAAAIIIIAAAggggAACCCCAAAIZJRCPyw7mXvyHCs/roeIBQzsk0LM73chYBHrt+yKyPdDTs08qvnhuyuSLLukvX6++7QPhLQQQQCBLBAj0smShKBMBBBBAAAEEEEAAAQQQQAABBBBAAIFMEgivvEU1K5bJc8QxCpTPklwuxd5+U8HxQ+XYZnuVzl8qR2lZSslmbVjB8cMUW/OWSspnynvM8W2aUktjEei1ia7ZQ9kc6AU/+kCJEQOkWLRxXtauPOtbk2G0D4S3EEAAgSwRINDLkoWiTAQQQAABBBBAAAEEEEAAAQQQQAABBDpLILnuJ4XKr1YyXKOSsVPk2mPvZkM3hGzeY09QycTpdqAS//xTBUcOkpxOO2Rx7rhTynvJygpVDuuv5A/fKjBtgdwHH6r2jkWg176vIVsDvXhtrSqv/KPMr79snLgjUKqym++WdX8eDQEEEMh1AQK9XF9h5ocAAggggAACCCCAAAIIIIAAAggggMBmCphVIVVePUjx/3wi/9UTVXDyGak9bOQYTDNco+C4oYq9/678w8ep4LSzUt6LvvGaQuUj5ei+rUrn3SRHt63V3rEI9DZzUX9+vDMDPTMalbUrc/0/tbLuRTRrqmXW1tb/ffjn3+s2/HOdZJqNk0wGK5X48rOUSQdmXS/PoYe3D4K3EEAAgSwTINDLsgWjXAQQQAABBBBAAAEEEEAAAQQQQAABBDpDoGEHnhW+WTvw3PseUD9sMqnaR1arZskCGYWFCsxYKNfe+zaWVLv6HlUvWSDH1t1T3kt8/62qpk1Q7N/vyndBLxVd/qfGYxLbO9aGDpEXnlFo8hi59z9IgekLZPiKOoQqHA4rEonI5/PJ6/V2yBgd1emmAr1kKPhz+FYfrqmuzt6lmRLK1dXJCm7tIK4hhGsM5mpl1v0c0tVUd9QU7H59F1+ior5XdugYdI4AAghkkgCBXiatBrUggAACCCCAAAIIIIAAAggggAACCCCQIQJmdZVCsycr+vLzdkXW8YbyeOvDneoqGW6PvXvPe/wpKRVbO7CqZk9R5LmnJMMhR2mp5HAqWfGTHQa69tlPgWnz6/v7ubV3rA2pCPQ2/vEkK9Yp+uqLqnn5eZlrv5cjFv05lAvLrKrKkK+ubWW49ztQpQtvadvDPIUAAgjkiACBXo4sJNNAAAEEEEAAAQQQQAABBBBAAAEEEEAg7QLJpCLPPqnwn+9U4vPPZMaiMor98hx8qHx/vEKu3fZocUgr1Kt96M+qe+h+JX74XjKT9j1n3t+epKI+V8goKm7+XjvHatoRgV4qa+z9NYq+9pKir7+s+Kcfpf3z6KwODb9fDl+xjEKfjJIS+15Ha+coDQEEEMgnAQK9fFpt5ooAAggggAACCCCAAAIIIIAAAggggAACWyyQqUduJoMVir7yoqL/fEXRN1+zd1J2VTP8JXL4iuxjTw2fb4N/F9mhrlFQKEfjb02etYI763fr31l2pGlXeTMuAgjkvgCBXu6vMTNEAAEEEEAAAQQQQAABBBBAAAEEEEAAgTQKZEygZyYV++D9+l14/3xZ8U8+kkyzfTN1ueUoKqoP0ex/W6Hbz39uErrVh3Q/B3TWsy2Fdm5P+2rgLQQQQACBjQoQ6PFxIIAAAggggAACCCCAAAIIIIAAAggggAACmyHQlYFeMlip6CsvbPYuPOvOQs9vjpbnsKPk2Gqr+sDu52Cu6X2Gm8HAowgggAACnShAoNeJ2AyFAAIIIIAAAggggAACCCCAAAIIIIAAAtkv0KmBnrUL78N/2/fg2XfhffxB23bhGQ6599lXnsOOlOfwo+Tacx/JMLIfnxkggAACeSpAoJenC8+0EUAAAQQQQAABBBBAAAEEEEAAAQQQ6EqBWCwm6x+r+Xy+rixls8fu6EDP3oVn3YP3+suKvfGqkqFgm2q07q3z/O8R9SHe/x4hdt61iY2HEEAAgawQINDLimWiSAQQQAABBBBAAAEEEEAAAQQQQAABBHJLwArzqqur5Xa7VVxcnFWTS3ugZ5qKf/RvRRp24X1k7cJLtm5iGHLtvpc8hx9pH6Xp3nd/yXC0/h5PIIAAAghknQCBXtYtGQUjgAACCCCAAAIIIIAAAggggAACCCCQ/QL5HuiZVaHGXXjWbjxrV15bmuErkufQw+tDvMOPlqOsW1te4xkEEEAAgSwXINDL8gWkfAQQQAABBBBAAAEEEEAAAQQQQAABBLJRIO8CPWsX3scfNN6FZ92L16ZdeJJcu+5m78CzQjz3/gdLTmc2Ljk1I4AAAghsgQCB3hbg8SoCCCCAAAIIIIAAAggggAACCCCAAAIItE8gHwI9s6pK0Tfq78Kzd+FVVrQJyygolPtXv7ZDPO9vjpKj+7Zteo+HEEAAAQRyV4BAL3fXlpkhgAACCCCAAAIIIIAAAggggAACCCCQsQI5GehZu/A++UjRf76s6GsvKfbh+1KyDXfhSXLuuJM8hx9VvxPv4EMklztj147CEEAAAQQ6X4BAr/PNGREBBBBAAAEEEEAAAQQQQAABBBBAAIG8F8iVQM8TjSr65qvrd+FVrGvT2hoej9wHHlIf4h1xjJzb7dCm93gIAQQQQCA/BQj08nPdmTUCCCCAAAIIIIAAAggggAACCCCAAAJdKpDNgV71px8r8uyTMtb8S4l/v9tmR+e228tz2BHyHH60faSm4S1o87s8iAACCCCQ3wIEevm9/sweAQQQQAABBBBAAAEEEEAAAQQQQACBLhHIxkAv8eXnqlmxTJEX/iGZbThK0+WSe/+D6u/CO/woOXf5ny6xZlAEEEAAgewXINDL/jVkBggggAACCCCAAAIIIIAAAggggAACCGSdQDYFevFPP1J41a2KvPiPVp0d3baS5zdHy/O/R8jz69/IKPS1+g4PIIAAAggg0JoAgV5rQvyOAAIIIIAAAggggAACCCCAAAIIIIAAAmkXyIZAL/bBewqvWKboG69ufP4Oh9z7HiDPYUfa9+G5dt8r7VZ0iAACCCCAAIEe3wACCCCAAAIIIIAAAggggAACCCCAAAIIdLpAJgd60X++ovC9dyj29psbdfGecKq8Rxwjz6G/keH3d7ofAyKAAAII5JcAgV5+rTezRQABBBBAAAEEEEAAAQQQQAABBBBA3fHDkwAAIABJREFUICMEMjHQi77+ssKrliv273dbNnI6VXDCqfL98XI5t9shIxwpAgEEEEAgPwQI9PJjnZklAggggAACCCCAAAIIIIAAAggggAACGSWQSYFe5KXnFL5zueIff9iykculgpNOV1HvfnJss11GOVIMAggggEB+CBDo5cc6M0sEEEAAAQQQQAABBBBAAAEEEEAAAQQySqDLAz0zqchzTyt8522Kf/7pRoI8twpOPVNFPS+To/s2GeVHMQgggAAC+SVAoJdf681sEUAAAQQQQAABBBBAAAEEEEAAAQQQyAiBLgv0kknVPf2YwnfdrsTXX7RoYbg9Kjj9bPl6XipHt60zwosiEEAAAQTyW4BAL7/Xn9kjgAACCCCAAAIIIIAAAggggAACCCDQJQKdHuglEqp7/BGF775diW+/aTnI83pVcMYf5Lv4EjnKunWJC4MigAACCCDQkgCBHt8FAggggAACCCCAAAIIIIAAAggggAACCHS6QGcFemYsqrq/PaTwPXcoufb7jQR5BSo461z5LvqjHIGyTrdgQAQQQAABBFoTINBrTYjfEUAAAQQQQAABBBBAAAEEEEAAAQQQQCDtAh0d6JmRiOoefkDh+1Ypue7HloO8Qp8Kzz5Pvgv/KMNfkvY50iECCCCAAALpEiDQS5ck/SCAAAIIIIAAAggggAACCCCAAAIIIIBAmwU6KtAzw2HV/vV+1d5/l5LBipaDPF+RCv9wgXzn95JR7G9zzTyIAAIIIIBAVwkQ6HWVPOMigAACCCCAAAIIIIAAAggggAACCCCQxwLpDvTMmmrVPnC3wg/eI7OqquUgr9ivwnMuku/ci2UUFeexPlNHAAEEEMg2AQK9bFsx6kUAAQQQQAABBBBAAAEEEEAAAQQQQCAHBNIV6JlVIftYzdqH7pcZrmk5yPOX2CFe4TkXy/D5ckCPKSCAAAII5JsAgV6+rTjzRQABBBBAAAEEEEAAAQQQQAABBBBAIAMEtjTQS1asU/jeO1T3yIMy62pbnJEjUKrC83qo8A8XyigozIBZUwICCCCAAALtEyDQa58bbyGAAAIIIIAAAggggAACCCCAAAIIIIDAFgi0N9BLrv1B4XtWqO7vD8mMRlsO8krLVHhBLxWefYEMr3cLquRVBBBAAAEEMkOAQC8z1oEqEEAAAQQQQAABBBBAAAEEEEAAAQQQyCuBzQ30kj98p5pVt6ruiUeleKzlIK/b1vJd2EsFZ54nw+PJK08miwACCCCQ2wIEerm9vswOAQQQQAABBBBAAAEEEEAAAQQQQACBjBRoa6CX+OZrhVctV90zj0uJRMtB3tbd5buojwrO+L0MN0FeRi44RSGAAAIIbJEAgd4W8fEyAggggAACCCCAAAIIIIAAAggggAACCLRHoLVAL/Hl56pZeYsizz0tmcmWg7xttpPv4j4qPO1syeVqTxm8gwACCCCAQFYIEOhlxTJRJAIIIIAAAggggAACCCCAAAIIIIAAArklsLFAL/75pwrfvlSRl5+XTLPFSTu320G+Hpeo4JQzJaczt2CYDQIIIIAAAi0IEOjxWSCAAAIIIIAAAggggAACCCCAAAIIIIBApwtsGOjFP/5ANSuWKfraSxutxbnjTvJdfIkKTj5Dcjg6vWYGRAABBBBAoKsECPS6Sp5xEUAAAQQQQAABBBBAAAEEEEAAAQQQyGOBhkDP+dH7Mh+4W9G3/rnxIG+nXeTrcakKTjxVMgjy8vizYeoIIIBA3goQ6OXt0jNxBBBAAAEEEEAAAQQQQAABBBBAAAEEuk6gds1bqlm2SOaH7288yNt5VxX17ifv707uukIZGQEEEEAAgQwQINDLgEWgBAQQQAABBBBAAAEEEEAAAQQQQAABBPJJwDpes2JIPykWa3Harv/ZQ75efeU99njJMPKJhrkigAACCCDQogCBHh8GAggggAACCCCAAAIIIIAAAggggAACCHSaQPKH71QxoLeSoWCzMV277i5f777yHndip9XDQAgggAACCGSDAIFeNqwSNSKAAAIIIIAAAggggAACCCCAAAIIIJADAmZtWJWD+yn++acps3HttY+KevWT58hjc2CWTAEBBBBAAIH0CxDopd+UHhFAAAEEEEAAAQQQQAABBBBAAAEEEEgRiH/2qWqWLVTs3XdkRuokh0POX+wsX49LVXD8KfafN9qSScXee1u1q+9R7N23lQxWqqjPFfL17rdJ5eS6HxV58VnVPbxa3t+eKF/Py5o9H7p2vCLPPtmm1XJss53KFi2XY+vubXq+pYeCY4co+s9XUn4qPOs8FQ8e1e4+eREBBBBAAIF8ECDQy4dVZo4IIIAAAggggAACCCCAAAIIIIAAAl0jYJqq/fNdqrl1icxYVIa3QEZJQIpG7GDOagUnnS7/iPGSy92sxuRPaxWaNkGxNW/V/2Y45Cgtle/iS1R4zkXNn1/3o+oee1h1jz+ixH+/kcyk/czGAsDqRbMVeeWFTdv8XKv7V79W4Np59hza06oXX6faB+9NedV94CEqnXvjpgPN9gzGOwgggAACCOSYAIFeji0o00EAAQQQQAABBBBAAAEEEEAAAQQQyByB2FtvKDhxhJRIqGjgUBX+3zn14ZVpqu6pv6t63nSZ8bj8V09UwclnpBSe+PYbBccPU+KrL+TcfkcV9Rsk71HHtRj8WS8mf1yrisF9Zd1RZwV/rl13k1lbo8R337ZpR1+LavG47F18Lz3XYo1tlbZCxqq5U1Med+64k8qW3CHDV9TWbngOAQQQQACBvBUg0MvbpWfiCCCAAAIIIIAAAggggAACCCCAAAIdKmCaCs2YpMgzj6vg9LPlHzZOMoz1Q5qmquZPV93fHpLniGMUKJ8luVz1v5umqhfNUu3Dq+Xe9wCVlM+UY6tNH3VpHbFZNaPcvofOe/wpcgRK68O4Z59sd6AX/8/HCl49SI5tt1dg5iK7z81tsTX/UuXIK6Vk/W5Bqxl+v8qWrJJzu+03tzueRwABBBBAIC8FCPTyctmZNAIIIIAAAggggAACCCCAAAIIIIBARwuY4RoFxw1V7L137EDOe8zxzYaMvPCMQpPHyL3/QQpMX9C4W60hSDMTCTtIc/9y/3aVu0WBXpPAsbj/EBWe33Oza0h887UqBv5RlkVjc7lUOm+pHVTSEEAAAQQQQKBtAgR6bXPiKQQQQAABBBBAAAEEEEAAAQQQQAABBDZPwDSVDFVKsbgMf4kMr7fZ+9adctbdctaOupKxUxp38DX+/dG/U8mEaet37m1eBVu0Qy/x9Zf1O+schkrnLpF1RObmNOuOwMpBfewjP5u2knFT7fnSEEAAAQQQQKDtAgR6bbfiSQQQQAABBBBAAAEEEEAAAQQQQAABBNImYEbqFJwwXLG3/5V6P511VOfUcYo8/7T8w8dJTpfCd9ysxA/fS4bk2nMf+z49z8G/Tj3Cs4XKtmSHXs0tNyh8zx3yXdBLRZf/qdWxmg5vxqKqHHK54h9/kFKVr+dlKrp0QNoM6QgBBBBAAIF8ESDQy5eVZp4IIIAAAggggAACCCCAAAIIIIAAAhklULv6HlUvWSD3fgekHLfZ9KhOR6BMyWCFDG+BjJKAzFBQVhAow6GiPpfLCshS7uXbYIbtDfSsXXXBUYNkVlcpMGexXLvvtVl21jGi1nGiTZt15Kh19CgNAQQQQAABBDZfgEBv8814AwEEEEAAAQQQQAABBBBAAAEEEEAAgS0SiL2/RqGJI+w+SqZeJ/d+Bzb2l1z3oyoH91Piu//KcHvks4K783pILreUTKpm1XKFVy6X4fO1er9eewO92vvvVPXShfK248jP8MpbVLNiWYqPa69fqnThzfZ8aAgggAACCCCw+QIEeptvxhsIIIAAAggggAACCCCAAAIIIIAAAgi0W6AhzDNra+2jNje8Ty7541pVDO6r5A/fyffHy1XUu1/qLrx4TKEp4xR5+TkVntdDxQOGbrSW9gR6yXU/qXLkQCV/+F6BGQvlPuDgNs/V2pVn7c5r2hzdt1HZTavkCJS2uR8eRAABBBBAAIFUAQI9vggEEEAAAQQQQAABBBBAAAEEEEAAAQQ6SSDx7TcKjhmsxH+/2eiRmQ2BnllTvdEdeHWP/VVVc6+V59DDVTJlrgyvt8UZtCfQq3viUVXNmSr3wYcocO08+7jPtjTrvjzr3jzr/ryGZhQUquzGFXLuvGtbuuAZBBBAAAEEENiIAIEenwYCCCCAAAIIIIAAAggggAACCCCAAAKdINA0zPP17quiXn0lh6PZyFaQZ4V+sQ//rZLJs+Q98rhmzzTshHPvf1DK/XsbPri5gZ51Z17lqKsU/+wTlYy+Rt7fndwmmeTaH1QxoJeSwcr1zxsOBWYutENHGgIIIIAAAghsmQCB3pb58TYCCCCAAAIIIIAAAggggAACCCCAAAKtCiRDQYXKr1bsvTUqOOUM+YeOqb8Tr6UWjys4ebSir7yg4kEjVPiHC5s91VE79KwxrbFdu+2p0tk3yCj2tzo3s65WFVf2UeKrL1KeLb5qpAp/f0Gr7/MAAggggAACCLQuQKDXuhFPIIAAAggggAACCCCAAAIIIIAAAggg0G4Ba9dbcNJIxda8pYKTTpd/xPiNh3k/j9Jw7KVrj73sYzdT7p9rcoee76I/qqjfVRutbXN26JmROgUnDFfsrTdU3H+ICs/v2fqczaSCY4Yo+uZrKc8WnHqm/CMntv4+TyCAAAIIIIBAmwQI9NrExEMIIIAAAggggAACCCCAAAIIIIAAAghsvoAVklXPn6G6p/6ughNPU/GwsW26k846utI6djP+yYep7yWTqlm1XOGVy+UIBBSYdYNcu++ZlkDPCvKCE0fIsXV3lc67SY5uW7c64eob5qr2L/elPGcdsRmYsbDF40Rb7ZAHEEAAAQQQQKBFAQI9PgwEEEAAAQQQQAABBBBAAAEEEEAAAQQ6SCB89+2qWX6jZDjkKC3d5M487xHHqHjwqMZKYh+8p9DEEUpWVshwe2SUlsoMhWSFhNaf/VdPlPf4UzZZeZt36MXjsp998R9qbddfw4B1jz2sqrlTU8Z37ryrym5cIaOgsINE6RYBBBBAAIH8FCDQy891Z9YIIIAAAggggAACCCCAAAIIIIAAAp0gEF55i2pWLGvTSN7fnqSSCdNSnk18/63Cty9V5JUXZB3daXgL5D7gIBVdMUSu3fZotd+2BnpWeGjtCDScTgXmLJZr97022bd1xGZw7BApmWx8zjoWtOymVXJ036bVungAAQQQQAABBDZPgEBv87x4GgEEEEAAAQQQQAABBBBAAAEEEEAAgbwWSHz1hSqu7COzrrbRwdoxWLrwZrn2+mVe2zB5BBBAAAEEOkqAQK+jZOkXAQQQQAABBBBAAAEEEEAAAQQQQACBHBOw7varGNBLybU/pMyspHymvMccn2OzZToIIIAAAghkjgCBXuasBZUggAACCCCAAAIIIIAAAggggAACCCCQsQJmLKrKIZcr/vEHKTUW9blCvt79MrZuCkMAAQQQQCAXBAj0cmEVmQMCCCCAAAIIIIAAAggggAACCCCAAAIdLBCaPEaRF55JGcXalWftzqMhgAACCCCAQMcKEOh1rC+9I4AAAggggAACCCCAAAIIIIAAAggg0KECtbX1d9kVFhZ22DjhO25WzR03p/Rv3Zdn3Ztn3Z9HQwABBBBAAIGOFSDQ61hfekcAAQQQQAABBBBAAAEEEEAAAQQQQKBDBSoqKuz+y8rKOmQca1eetTuvaXNut71KF6+QI1DaIWPSKQIIIIAAAgikChDo8UUggAACCCCAAAIIIIAAAggggAACCCCQxQIdGehZ9+VZ9+ZZ9+c1NMNXpLIld8i5405ZrEbpCCCAAAIIZJcAgV52rRfVIoAAAggggAACCCCAAAIIIIAAAgggkCLQUYFecu0PqhjQS8lg5frxHA6Vzr1R7gMPYRUQQAABBBBAoBMFCPQ6EZuhEEAAAQQQQAABBBBAAAEEEEAAAQQQSLdARwR6Zl2tKq7so8RXX6SU6x85UQWnnpnuKdAfAggggAACCLQiQKDHJ4IAAggggAACCCCAAAIIIIAAAggggEAWC6Q90DOTCo4Zouibr6WoFJ57sYoHDstiKUpHAAEEEEAgewUI9LJ37agcAQQQQAABBBBAAAEEEEAAAQQQQAABpTvQq144S7UPP5Ai6zn0cAVmLpQMB+IIIIAAAggg0AUCBHpdgM6QCCCAAAIIIIAAAggggAACCCCAAAIIpEsgnYFe7V/uU/UNc1NKc+68q8puXCGjoDBdJdMPAggggAACCGymAIHeZoLxOAIIIIAAAggggAACCCCAAAIIIIAAApkkkK5Azzpi0zpqU2aycXqOQKnKblolR/dtMmnK1IIAAggggEDeCRDo5d2SM2EEEEAAAQQQQAABBBBAAAEEEEAAgVwSSEegl/jqC1Vc2UdmXW0jjeH1qnT+Mrn2+mUucTEXBBBAAAEEslKAQC8rl42iEUAAAQQQQAABBBBAAAEEEEAAAQQQqBfY0kAvGaxUxYBeSq79YT2pYSgw9Tp5fnM0zAgggAACCCCQAQIEehmwCJSAAAIIIIAAAggggAACCCCAAAIIIIBAewW2JNAzY1FVDrlc8Y8/SBm+6LKB8vW4tL0l8R4CCCCAAAIIpFmAQC/NoHSHAAIIIIAAAggggAACCCCAAAIIIIBAZwpsSaAXmjxGkReeSSnXe/wpKhk3tTOnwFgIIIAAAggg0IoAgR6fCAIIIIAAAggggAACCCCAAAIIIIAAAlks0N5Ar2bFMoVX3pIyc/e+B6h03lLJ5cpiEUpHAAEEEEAg9wQI9HJvTZkRAggggAACCCCAAAIIIIAAAggggEAeCbQn0LN25Vm785o253bbq2zJKhl+fx7pMVUEEEAAAQSyQ4BALzvWiSoRQAABBBBAAAEEEEAAAQQQQAABBBBoUWBzAz3rvjzr3jzr/ryGZviKVLbkDjl33AllBBBAAAEEEMhAAQK9DFwUSkIAAQQQQAABBBBAAAEEEEAAAQQQQKCtApsT6CXX/qCKAb2UDFau797hUOncG+U+8JC2DslzCCCAAAIIINDJAgR6nQzOcAgggAACCCCAAAIIIIAAAggggAACCKRToK2BnhmuUcVVlyrx1Rcpw/tHTlTBqWemsyT6QgABBBBAAIE0CxDopRmU7hBAAAEEEEAAAQQQQAABBBBAAAEEOkbArKlWzYplijz7pJLrfrIHcXTbSt7fnqSiPlfIKCpuPrBpKvr2GwrfukTxTz+2j5k0vAVyH3CQfL36yb3fgZJhNHuv2ViGQ85ttlXBaWep8A8XtjyWpPhnn6pm2ULF3n1HZqROhtsj1x57yXfZQHkO/nWLY22pVpsCvWRSlSOvVGzNv1KG813QS0VXDN7SEngfAQQQQAABBDpYgECvg4HpHgEEEEAAAQQQQAABBBBAAAEEEEBgywWse9+C5aOUXPu95HDIUbaV3Wmy4icpmbTvfgvMXCTn9juuHyweU/VNC1X70J8lMylHoFTyeGXWhmVWV9n9FF3SX76LL0kJ2pqOZQVyRmmplDTXj7XzrgpMm586lqTIP55Q1dxr64M8b4GMkkCrY225jNSWQK9q7lTVPfZwynCe3xytwNTrOiRkTMe86AMBBBBAAAEE1gsQ6PE1IIAAAggggAACCCCAAAIIIIAAAghktIB131twzGDFP/lQ3mNPkH/E+MYdcomvv1RwwnAlvvla3qN/p5IJ0ySXy55P3ROPqmrOVDn8fvlHlctz+FH14VUyqdpHVqtmyQIZRUUKzLpBrt33tN+xgr7KUVfJCvWajfX9t6qaNkGxf7+rwjPPUfHg0Y1hmLVjsHLkQCW+/kq+C3rK98fL7VBvU2OlC721QK/2wXtVvfi6lOFcu+2h0utvk+H1pqsM+kEAAQQQQACBDhQg0OtAXLpGAAEEEEAAAQQQQAABBBBAAAEEENhygcjzTys0dbycO/5CpfNukqPb1imdRl95QcHJo+UoKVXp/KX2bj0zElFo0khF33xNxf2HqPD8ninvWLvorCAw9tYb8o+coIJTz7J/j77+soKTRsq53Q6bHMu16+4qnbNYhr/Efq+hRteee6t09g0yiv3rx4vHFJoyTpGXn7OPBvX17rflKE162FSgZ80/OGaIvUOxoVnHlJbdtMo+rpSGAAIIIIAAAtkhQKCXHetElQgggAACCCCAAAIIIIAAAggggEDeCoRX3mLfnWfdlWfvwNugJX9cq4rBfWXde2cdu+n+5f4ywzUKzSxX/JOP5B82Vp7Djmz2Xuja8fZ9fE1DtujLz6vq+jly7/1L+UdfI6PQl/Je7IP37N2C1n19ZYuWy7F1d/v3qvkzVPfogyo8r4eKBwxtNlbDLjnPEccoUD6rcRdhOhZ1Y4Fe4qsvVHFlH5l1tY3DWDvyrJ151g49GgIIIIAAAghkjwCBXvasFZUigAACCCCAAAIIIIAAAggggAACeSlghXNmOFx/L52/yc63nzXin3+q4MhBMgoKVLpgmRzdt23VKRmsUNA6WvPLzxWYMrfFwK+lTuoeWa2qBTPlOfRwlUyZW39kZTxu7xC0dgo23e3X9H1rd16ofLTc+x2gwPQFMnxFrdbY1gdaCvSsY0orBvRScu0P67sxDPvOPOvuPBoCCCCAAAIIZJcAgV52rRfVIoAAAggggAACCCCAAAIIIIAAAghsIFB7/52qXrqw2R16LUIlk4p/9olqbr7BPo6z4KTT7Tv55HJv0tW6W6/uqb+r5rabZDidKpl6ndz7HWi/YwWOwXFDFXvvHZWUz5T3mOOb9bWxnX3pWMwNAz0zFlXlkMvtewCbtqIr/iTfBb3TMSR9IIAAAggggEAnCxDodTI4wyGAAAIIIIAAAggggAACCCCAAAIIpE8g/p9PFBx9lcxYrPG4zZZ6bzhes+E3w+2R7+I+Krywt73zr6XWEMJZR3k2NNf/7CH/2CkpR1ZmWqAXmjxGkReeSZlSwalnyj9yYvrg6QkBBBBAAAEEOlWAQK9TuRkMAQQQQAABBBBAAAEEEEAAAQQQQCBdAtauueCkkYq9+46K+lwuX8/LJMNosfvqRbMVeeUFaz+dzMpKWbvYnNvvaIdz7n0PaPGd+KcfKTRjkn3cp6IRWcdYyuFQ4VnnqejyqxqDwEwK9GpuX6rwquUp83EfeIhK595o105DAAEEEEAAgewUINDLznWjagQQQAABBBBAAAEEEEAAAQQQQCCvBRrDvDVvtfnYzAYwM1Kn2ntXKnz3ChlFRQrMukGu3fds1TP+2aeqmjFJ1p19hWeeo+LBo+0AMVMCPd97b8nande0OXfcSWVL7kjrnX2tQvEAAggggAACCKRdgEAv7aR0iAACCCCAAAIIIIAAAggggAACCCDQoQLxmKqum6a6J/8m94G/UmDKXBnF/s0bMh6XfQzni/9Q4Xk9VDxgaJvej737toJjh9gBWen8pbICs0wI9MyPP1DymlH2zsOGZvj9KluySs7ttm/T3HgIAQQQQAABBDJXgEAvc9eGyhBAAAEEEEAAAQQQQAABBBBAAAEENhRoGuYdcLBKJs+RoyTQLqfwyltUs2KZPEcco0D5LMnlarWf5I9rVTG4r8xghQLTFsh98KFSPK7g5NGKvvKCigeNUOEfLmzWT+Tl5xQqHy33fgcoMH1BWnfMrfv4QyWuvlJqctefNZfSeUs3epxoqxPlAQQQQAABBBDIKAECvYxaDopBAAEEEEAAAQQQQAABBBBAAAEEENioQDKpmlXLFV65XM6ddlZg2nz7HryWWnLdTwqVX61kuEYlY6fItcfezR5rCPS8x56gkonT7eMza1ffo/D9d8p7xDEqHjyq2TuNgV51lQIzFzUGZlXzZ6ju0Qc3utuv9sF7Vb34us0KD9vyJVi7A3/q30vmt9+kPF4ybqq8x5/Sli54BgEEEEAAAQSyQIBALwsWiRIRQAABBBBAAAEEEEAAAQQQQACBvBcwTYXvvFU1K26Wc4cd7TBtY2GeZWVWhVR59SDF//OJ/FdPVMHJZ6QSbuTIzbrH/qqqudfKtdcvVTr7hmZHebZ05KbVceT5pxWaOl6uPfaya3MEStePF48pWD5K0ddeUnH/ISo8v2daljNZWaHghOGKf/h+Sn++Hpeq6LKBaRmDThBAAAEEEEAgMwQI9DJjHagCAQQQQAABBBBAAAEEEEAAAQQQQGBjAqapuqf+rup50+XYZlsFrp0n5067tOrVsAPP0X1beweee98D6t9JJlX7yGrVLFkgo7BQgRkL5dp7X/unxHffKjhqkBLf/leFZ56jov6DZXgL6n/7/ltVTZug2L/fVcGpZ8o/dGzjMZ3WjsDKkQOV+Pqr1PeajlUSUOncG9tUe2uTi3/0bwUnjlRy3Y8pj3qPOV4l5TNbe53fEUAAAQQQQCDLBAj0smzBKBcBBBBAAAEEEEAAAQQQQAABBBDIN4H4xx+qcvQgmVVV9o45o9C3UQLn1t3r79XrtpXM6iqFZk9W9OXn7eftXXMer8zasP2b4fbYu/c2PJoy8uKzqpozRWZNtf2MUVoqJU0lK36yw0D3gb9SYMrc5rv33n5TwfKr69/zFsgoCaSMVfynkSo4/fdbvHx1Tz+mqjlTpXgspS/Xbnuo9PrbZHi9WzwGHSCAAAIIIIBAZgkQ6GXWelANAggggAACCCCAAAIIIIAAAggggMAGArEP3lNwzGA7KGutObbZTmWLlsuxdff6R5NJRZ59UuE/36nE55/JjEXtIM5z8KHy/fEKWSFYS83ajRdetdw+JtPafSeHQ85f7KzCM36vgv87p3HX3obvxj/7VDXLFir27jsyI3V2IGgdw+m7bKA8B//avqev3c1MqvqmRap94K5mXXgOOUwlE2fI8Pvb3T0vIoAAAggggEDmChDoZe7aUBkCCCCAAAIIIIAAAggbsQxPAAAgAElEQVQggAACCCCAAAK2gLU7MTR1rKL/er2ZSOF5PVTcf7BkONBCAAEEEEAAgRwVINDL0YVlWggggAACCCCAAAIIIIAAAggggAACuSGQ+PoLBccOse/3S2kut31kaMEJp+bGRJkFAggggAACCGxUgECPjwMBBBBAAAEEEEAAAQQQQAABBBBAAIEMFbCO/AxdO96+i69pc2zVXYEpc+Tae98MrZyyEEAAAQQQQCCdAgR66dSkLwQQQAABBBBAAAEEEEAAAQQQQACBrBSIRCJ23Q6HQ263OyPmYN3hV7NimWSaKfVYIV5g2nw5Sssyok6KQAABBBBAAIGOFyDQ63hjRkAAAQQQQAABBBBAAAEEEEAAAQQQyHCB6upqxWIxFRcXd3mgZ0bqVDVtoiIvP9dMzXvCqSq5eqLkyozQMcOXlfIQQAABBBDIGQECvZxZSiaCAAIIIIAAAggggAACCCCAAAIIINBegUwJ9JJrv1dw7FDFv/hP6lQcDhX3H6zCc3u0d4q8hwACCCCAAAJZLECgl8WLR+kIIIAAAggggAACCCCAAAIIIIAAAukRyIRAL7bmXwpdM1rJUDBlUobfr5KJM+Q55LD0TJZeEEAAAQQQQCDrBAj0sm7JKBgBBBBAAAEEEEAAAQQQQAABBBBAIN0CXR3o1f7lPlUvmS8lEilTc+60qwIzFsq53fbpnjL9IYAAAggggEAWCRDoZdFiUSoCCCCAAAIIIIAAAggggAACCCCAQMcIdFmgl0ioav501T32cLOJeQ4/SiUTpsko9HXMpOkVAQQQQAABBLJGgEAva5aKQhFAAAEEEEAAAQQQQAABBBBAAAEEOkqgKwK9ZGWFQuVXK/b+mmbT8vW4VEWXDpAMo6OmTL8IIIAAAgggkEUCBHpZtFiUigACCCCAAAIIIIAAAggggAACCCDQMQKdHejFP/1IwfHDlfxpbcqEDG+B/KPK5T3uhI6ZKL0igAACCCCAQFYKEOhl5bJRNAIIIIAAAggggAACCCCAAAIIIIBAOgU6M9CLPPe0qmaVy4xGU6bg6L6tAjMWyLXr7umcGn0hgAACCCCAQA4IEOjlwCIyBQQQQAABBBBAAAEEEEAAAQQQQACBLRPolEDPTKrm5sUK37eyWbHu/Q5UydTr5CgJbNlEeBsBBBBAAAEEclKAQC8nl5VJIYAAAggggAACCCCAAAIIIIAAAghsjkBHB3pmuEaha0Yr+q/Xm5VVcOqZ8g8bJzmdm1MyzyKAAAIIIIBAHgkQ6OXRYjNVBBBAAAEEEEAAAQQQQAABBBBAAIGWBToy0Et887WC44bK+ndKc7lUPGiECs88l2VBAAEEEEAAAQQ2KUCgxweCAAIIIIAAAggggAACCCCAAAII5JOAaSr69hsK37pE8U8/lhmLynB75NpjL/kuGyjPwb+WDKOZSOL7bxW+fakir7wgs7pKcjjk/MXO8vW4VAXHn2L/uVlLJlX3zOMK33WbEv/vKymZlFHsl/eIY+S7pL+c227fonz8s09Vs2yhYu++IzNS16Z3tnQJOyrQi772kkLTJsjaode0WUdrWkdsWkdt0hBAAAEEEEAAgdYECPRaE+J3BBBAAAEEEEAAAQQQQAABBBBAIFcE4jFV37RQtQ/9WTLrwzWj0CezNlwf0hkOFfW5XL6el6WEerEP3lNo4gglKyvs8M8oLZWiUSWDlfY7BaecIf/QMZLL3ShlBXFVc6Yq8uyT9t85AqWSxyOzstIOETcWaEWeedx+zw4avQUySkrWv1NaVh+C/XL/tK9IRwR64btvV82tN9nWTZtr190VmLFAju7bpn0edIgAAggggAACuSlAoJeb68qsEEAAAQQQQAABBBBAAAEEEEAAgWYCdX//q6rmTZfD75d/VLk8hx9VH9wlk6pZtVzhlctleL0KzFgo9wEH2+9bwVyofJSib7wq77EnyD9ivIyiYsna6ffaS6qaPVlmba1KrplV39/Pre6JR+1gzhqr5JrZch/4q/r+aqpVdd00RZ5/Wq69fqnS2TfYwaLV4v/5RMHRVykZDMrXu6+KevW1d/6Z4bCqrpuqyHNPy7XnPgrMXFQfEKaxpTPQs8PM2ZPtejds3iOPk3/8VDuspCGAAAIIIIAAAm0VINBrqxTPIYAAAggggAACCCCAAAIIIIAAAlksYB35aN3jFnvvHRX3H6LC83umzMYKoYIThiv21hsqPK+HigcMtX+3ducFxwyW4fOpdO4SOXfcaf17pqmam69X+L5V8h5/ikrGTqkPCE1Toanj7NCuqM8V8vXulzKWdZdc5bD+dlhohXMNO+7CK29RzYplskKvkknTU3b8WbsBrTqsY0L9V09UwclnpHU10hXoJdd+r+DYoYp/8Z/U+gxDRZf0r9/9SEMAAQQQQAABBDZTgEBvM8F4HAEEEEAAAQQQQAABBBBAAAEEEMhGgeSPa1UxuK+9Q65piNZ0Lo2B2m9PUsmEafZPtQ/eq+rF18lzxDEKlM+SXK6U6Udff1nBSSNlHSNZOmexDH+JfYRncPwwxda8pZLymfIec3zKO3Y4N2Kg4v/vSwWmzJXnsCOleFzByaMVfeUF+UdOUMGpZzVjbqiv4MTT5B8zOa3LkI5AL/b+mvqjSUPBlNqsY00tz6Y7GNNaPJ0hgAACCCCAQM4LEOjl/BIzQQQQQAABBBBAAAEEEEAAAQQQQED2sZrWHXiSad9f1/S+uwafqvkzVPfogym76qpvWqDaP9+VsmuvqWf84w9VOXqQjMIilS1aLsfW3e2fG/oqOP1s+YeNS7mTL/6fjxW8epB9/15g7mK5/mcPNd1B2FIIaPUZeeEZhSaPkXv/gxSYvkCGryhtS7ulgV7tw6tVvXiuHUw2bc7ttrePMHXutGvaaqUjBBBAAAEEEMg/AQK9/FtzZowAAggggAACCCCAAAIIIIAAAgg0E0iu+1GVwwfI2snX9A690LXjFXn2yRaPzrQ62djOP/tYzZFXyqysUOHFfeQ7r6eMwkLFP/1IVbOnKP7FZyrqc3n9EZSGITMSUWjSSEXffG2jO/QyMtBLJFQ1f7rqHnu4man7wEMUmDxHhr/+jkAaAggggAACCCDQXgECvfbK8R4CCCCAAAIIIIAAAggggAACCCCQKwKmqepFs2TtMrOPsxw5sfFozfYGehZN4svPFZpZrvgnH6ZIGd4C+XpcIt+FvVN2CjbsBmzpDj3rXr6albcofMfNGbNDzzpa0zpi0zpqc8NWeM5F9fcQOhy58pUwDwQQQAABBBDoQgECvS7EZ2gEEEAAAQQQQAABBBBAAAEEEEAgEwQizzyuqjlT5dhmW/t+Pef2OzaW1e5AzzRV9/eHVL14nsxoVI7SUjskNCsrZcbj8hx2hPzDx8mxVf0RnVaLffCegmMGywyH5evdV0W9+tqBmBmpU+29KxW+e4XMWDQjAj1rp2Fw4kgl136fuoQut/xXT1TBCadmwtJSAwIIIIAAAgjkiACBXo4sJNNAAAEEEEAAAQQQQAABBBBAAAEE2iPQEOZZx2GWTL1O7v0OTOmmvYFeY0i41day7sRz7bmP3a8VztUsXWTvBnQfcJACU+bKKP75SErTVPjOW1Wz4mbJTNp/bxT6ZIaCdijo2m0PWffvdfUdepHnnlbVrHK7pqbNUVqmwLT5cu29b3uWgncQQAABBBBAAIGNChDo8XEggAACCCCAAAIIIIAAAggggAACeSpgHRVpHRlp1tbau8q8x5/STKI9gZ5ZXaXKUVcp/tknCpTPkueIY1L6NcM1Co4bqtj779bvZjv5jPW/m6aib7+hmlsWNx7VaYWBRf0GyaxYp9D0ifL+9iSVTJiW1lWrrq5WLBZTcXGx3G53y31bx34uv1Hhe1Y0+921x94KTJuXsuMwrQXSGQIIIIAAAgjktQCBXl4vP5NHAAEEEEAAAQQQQAABBBBAAIF8FWga5hUPH2ffnSfDaMbRcK9dwRl/kH/Y2Ga/xz/+UJWjB8koLFLZouVybN1djX9XUKiyhbfIsc12zd6ruX2pwquW19/ZN2Zym5ahav4M1T36oIr6XinfxZe06Z22PtRaoGeFkKFpExR97aVmXXpPOFX+ERNkeDxtHY7nEEAAAQQQQACBzRIg0NssLh5GAAEEEEAAAQQQQAABBBBAAAEEsl8g8fWXCk4YrsS336jokv714VgLYZ4109oH71X14uvsXXbWbjvrHrymLfr6ywpOGinXrrurdM5iGf6SxrvwjKLixpBvQ7XwyltUs2JZm3fbJdf9qMrhA5T8ca0CMxbKfcDBaV2ITQV6iW++tncUWv9OaYZDRZdfJd8FvdJaC50hgAACCCCAAAIbChDo8U0ggAACCCCAAAIIIIAAAggggAACeSRghXjBMYOV+O83KupzuXw9L9tomGexxD54z37eKChU6dwb5dxpl/VapqnqJfNVu/oeFZx+tvzDxtl9Jdd+r8qhVyhZuU4lk+fK8+vDU4Ste/SsQDH21hsq6nOFfL37bXoF4jFVXTdNdU/+Td4jj1PJpOmSayPHYrZzLTcW6EX/9bpC14yWtUOvaTN8RSq5ZpY8hxzWzhF5DQEEEEAAAQQQaLsAgV7brXgSAQQQQAABBBBAAAEEEEAAAQQQyGqBZCioUPnVir23Rr7efVXUq6/kcGxyTlb4Fiofpegbr8rzm6PlH1UuR0lAsu66e+0lVc2eLDMaVWDqdXL/6tf1fVlB36JZqn14tZw77qTAtfMag0Crv/AdNyt8351yBAIKzLpBrt33bLmGZFLxTz+yQ8PYu2/L0W1rBWYtkut/9kj7OrQU6IXvW6mamxdLZjJlPHtO0xfYc6MhgAACCCCAAAKdIUCg1xnKjIEAAggggAACCCCAAAIIIIAAAghkgEDVzHLVPfV3O8RzlG21yTDPd35PFZ5zkV114svPFRw/VInvvpXh9sgoLZWiUSWDlZLhkO+Cnirqd1XKTj+zuso+ijO25i37GYf1jsstMxSUFeoZ3gL5R06Q93cnN5OxdvyF712pZMVPUrI+THP+YmeVlM/skDDP6r9poOcyTVXNKlfkuaeb1eY5/CiVjL9W1g49GgIIIIAAAggg0FkCBHqdJc04CCCAAAIIIIAAAggggAACCCCAQBcLhK4dr8izT7apig2Pwkx8/63Cty9V5JUXZIV1VihohWy+Hpeq4PhTWgwHreAu8vRjCv/5LiX+31d2OGcU++U57Ej7Pdeuu7VYS8P9eo5AqZy77aHCs86T94hj0n7MZtPBGwI9n7WD8JpR9s7ADZvvoj4q6nvlJo8obRMuDyGAAAIIIIAAApspQKC3mWA8jgACCCCAAAIIIIAAAggggAACCCCQewJWoBd97x0l506RWVmRMkHD45F/9GR5jzsh9ybOjBBAAAEEEEAgKwQI9LJimSgSAQQQQAABBBBAAAEEEEAAAQQQQKAjBYIP/VnRG6+TEomUYRxbdVdg2jy59ti7I4enbwQQQAABBBBAYJMCBHp8IAgggAACCCCAAAIIIIAAAggggAACeS1Qc8tihVffbd8L2LS59ztQJZPnyFFaltc+TB4BBBBAAAEEul6AQK/r14AKEEAAAQQQQAABBBBAAAEEEEAAgZwQiDYJxDweT8bPybonLzR9ohJffdGs1oLTz5Z/+PiMnwMFIoAAAggggEB+CBDo5cc6M0sEEEAAAQQQQAABBBBAAAEEEECgwwUikYjC4bC8Xq98Pl+Hj9fuAcykwnfepppVy6V4PLUbp1PFA4ep8PcXtLt7XkQAAQQQQAABBNItQKCXblH6QwABBBBAAAEEEEAAAQQQQAABBPJUIBsCvcQ3Xys0Y5LiH77fbJUc3bdRyfhr5d7/4DxdQaaNAAIIIIAAApkqQKCXqStDXQgggAACCCCAAAIIIIAAAggggECWCWR0oGeaqv3Lfaq55QaZkUgz2YLTzlLxoBEyCgqzTJ1yEUAAAQQQQCAfBAj08mGVmSMCCCCAAAIIIIAAAggggAACCCDQCQKZGuglf1qr0NRxir33TjMFR6BM/vFT5TnksE4QYggEEEAAAQQQQKB9AgR67XPjLQQQQAABBBBAAAEEEEAAAQQQQACBDQQyMdCre/wRVS++Tma4ptl6eY48ViVXT5LhL2EtEUAAAQQQQACBjBYg0Mvo5aE4BBBAAAEEEEAAAQQQQAABBBBAIHsEMinQSwYrVDVrsqKvv9wM0PD75f/TKHmPPyV7cKkUAQQQQAABBPJagEAvr5efySOAAAIIIIAAAggggAACCCCAAALpE8iUQM8K8UIzJsmsCjWbnHW0pn/sFDnKuqVv4vSEAAIIIIAAAgh0sACBXgcD0z0CCCCAAAIIIIAAAggggAACCCCQLwJdHeiZ4bCqr5+tuif/1ozcKPSpeMAQFZzxh3xZDuaJAAIIIIAAAjkkQKCXQ4vJVBBAAAEEEEAAAQQQQAABBBBAAIGuFOjKQC/2zpsKTZ+k5E9rmxG4f7m/SibNkKP7tl3Jw9gIIIAAAggggEC7BQj02k3HiwgggAACCCCAAAIIIIAAAggggAACTQW6ItAzo1HVLFuk2oful0wzZUEMt0dFlw1U4XkXS4aDxUIAAQQQQAABBLJWgEAva5eOwhFAAAEEEEAAAQQQQAABBBBAAIHMEujsQC/+8YcKTRuvxDdfN4Nw7b6nSiZMl3OnXTILiWoQQAABBBBAAIF2CBDotQONVxBAAAEEEEAAAQQQQAABBBBAAAEEmgt0WqAXj6vmjpsVvmeFlEymFuJ0ytfjUhX16is5nSwTAggggAACCCCQEwIEejmxjEwCAQQQQAABBBBAAAEEEEAAAQQQ6HqBzgj0El9/qdDk0Yp/8VmzCTt33Eklk2bK2p1HQwABBBBAAAEEckmAQC+XVpO5IIAAAggggAACCCCAAAIIIIAAAl0o0KGBnplU+L47VXPbTVI8ljpLw1DhORerqO+VMjyeLhRgaAQQQAABBBBAoGMECPQ6xpVeEUAAAQQQQAABBBBAAAEEEEAAgbwT6KhAL/Hdt6qaNl6xD95rZurovq1Kxl8r9/4H5Z03E0YAAQQQQACB/BEg0MuftWamCCCAAAIIIIAAAggggAACCCCAQIcKdESgV/vwatUsXSizrrZZ7QWnnaXiQSNkFBR26LzoHAEEEEAAAQQQ6GoBAr2uXgHGRwABBBBAAAEEEEAAAQQQQAABBHJEIJ2BXrJinULXjlfsnTeb6TjKusk/doo8hxyWI3JMAwEEEEAAAQQQ2LQAgR5fCAIIIIAAAggggAACCCCAAAIIIIBAWgTSFehFnnlcVdfPlllV1awuz5HHqmRUuYxif1pqphMEEEAAAQQQQCAbBAj0smGVqBEBBBBAAAEEEEAAAQQQQAABBBDIAoEtDfTMqpBCc6Yo+vLzzWZr+EvkHzxK3t+dnAUSlIgAAggggAACCKRXgEAvvZ70hgACCCCAAAIIIIAAAggggAACCOStwJYEetF/va6qaROVDFY087OO1rSO2LSO2qQhgAACCCCAAAL5KECgl4+rzpwRQAABBBBAAAEEEEAAAQQQQACBDhBoT6Bn1tWq+sZ5qvvbQ80qMgp9Kh44VAWn/74DqqVLBBBAAAEEEEAgewQI9LJnragUAQQQQAABBBBAAAEEEEAAAQQQyGiBzQ30Yu+9o9C0CUqu/b7ZvNy/3F8lk2bI0X3bjJ4zxSGAAAIIIIAAAp0hQKDXGcqMgQACCCCAAAIIIIAAAggggAACCOSBQJsDvXhM1bcsVu0D90hmMkXG8HhUdOlAFZ53sWQ48kCNKSKAAAIIIIAAAq0LEOi1bsQTCCCAAAIIIIAAAggggAACCCCAAAJtEGhLoBf/zycKXTtOia+/bNaja/c9VTJhupw77dKG0XgEAQQQQAABBBDIHwECvfxZa2aKAAIIIIAAAggggAACCCCAAAIIdKjAJgO9RELhO29VzZ23SolEah1Op3w9L1NRz8skp7NDa6RzBBBAAAEEEEAgGwUI9LJx1agZAQQQQAABBBBAAAEEEEAAAQQQyECBjQV6iW++VmjKGFm78zZs1m48a1eetTuPhgACCCCAAAIIINCyAIEeXwYCCCCAAAIIIIAAAggggAACCCCAQFoEmgV6pqna1feoZvlimdFo6hiGQ4XnXqTifoMklzst49MJAggggAACCCCQqwIEerm6sswLAQQQQAABBBBAAAEEEEAAAQQQ6GSBpoFeQU2VQtMmKPbeO82qcHTfViXjr5V7/4M6uUKGQwABBBBAAAEEslOAQC87142qEUAAAQQQQAABBBBAAAEEEEAAgYwTaAj0nC88regti2WGa5rVWHD62Sq+criMgsKMq5+CEEAAAQQQQACBTBUg0MvUlaEuBBBAAAEEEEAAAQQQQAABBBBAIMsE6n74XtVzpsh865/NKneUdZN/7BR5Djksy2ZFuQgggAACCCCAQNcLEOh1/RpQAQIIIIAAAggggAACCCCAAAIIIJD1Asl1P2pdv4tlhoLN5uI97kT5h46V4fdn/TyZAAIIIIAAAggg0BUCBHpdoc6YCCCAAAIIIIAAAggggAACCCCAQI4JhCaPUeSFZ1JmZRQVyz9ktLzHn5Jjs2U6CCCAAAIIIIBA5woQ6HWuN6MhgAACCCCAAAIIIIAAAggggAACOScQffVFBScMT5mX5/Cj5B8xQY5uW+XcfJkQAggggAACCCDQ2QIEep0tzngIIIAAAggggAACCCCAAAIIIIBADgmYtWGtu/R8JX9c2zgr1z77qeyG23JolkwFAQQQQAABBBDoWoG8CPRM09SHH36oW265RY8++qg++ugjdevWTSeccIIGDhyo4447Tg6Ho9lKJJNJPffcc1qyZImefvppxWIxHXXUUerXr5/+7//+T16vt8XV++KLL3T99dc3jvWrX/1KF1xwgfr27avu3bu3+E4kEtEjjzxi1/jSSy/J7Xa3Wl/XfjqMjgACCCCAAAIIIIAAAggggAACCEjV189R7UP3r6dwOFS27C65dt0NHgQQQAABBBBAAIE0CeR8oGeFeffee68GDRqkdevWae+999Yuu+yiUCikV1991WYcN26c/U9RUVEjayKR0KpVq/SnP/1JVVVV+s1vfmOHbG+//bb955besV62fh8wYIBee+01e6yddtpJn3zyib788kudfPLJuuGGG7TnnnumLJ8V5s2ePVuTJk2S3+/XwQcfbIeHVn3Wn6dPn2736XK50rTsdIMAAggggAACCCCAAAIIIIAAAghsuUD8kw9VcWUfyTQbO/Nd1EdF/QZteef0gAACCCCAAAIIINAokPOB3po1a3TRRRcpHA5r8eLFOu200+zdeFbQ98Ybb9iBnRW+WeFdz549G2GsXXLWn7fbbjv7vUMPPdT+7bPPPtPgwYP1/PPPa9myZXbfDW3t2rXq37+/nnrqKc2fP199+vSxQ7iamhrNmTNHkydP1lVXXWWHd4WFhY3v3XPPPbriiit07LHH2mNZgWPT+r777jvdeeed9u5AGgIIIIAAAggggAACCCCAAAIIIJARAomEKvr3VPyLzxrLcW63g8puu0+G25MRJVIEAggggAACCCCQKwI5H+hZwdrw4cN13XXXadiwYTIMI2XtnnjiCZ133nn6/e9/b4dp1o44a8fcqFGjtGjRIj3wwAM655xzUt5pCAn32WcfLV++XGVlZfbvq1ev1rnnnmsHflZo1/RITmtHoBUePvnkk/rLX/6iww47zH6noqLCPorT2o3X9O8bBmyo79JLL23WZ658hMwDAQQQQAABBBBAAAEEEEAAAQSyTyB8522quW1JSuGl826S+8BDsm8yVIwAAggggAACCGS4QE4HenV1dZo2bZruv/9+O3hraYebdZ/ehRdeaO/Es3bBbbXVVvbxmD169JDH47H/bocddkhZRmu335AhQ+w78h5++GF79140GtWYMWPsnXlWCHfSSSc1W/o77rjD3rU3b948O1y02ptvvqkzzzxTJ554YmOg2PRFa9efVYs15l133WXv3qMhgAACCCCAAAIIIIAAAggggAACXSmQ+O6/qrj0ApmxaGMZBSefIf+o8q4si7ERQAABBBBAAIGcFcjpQK8tq2bttrN26O22226NgZ61W866784K+hYuXCifz9esq6lTp9p33jUc1WnttOvdu7e++uor3XfffbJ2723YrGM8jz76aPtYTiv4s47dtO73s47tLC8vt//ZcAdhbW2tHf4tXbpUL774IsdutmVReQYBBBBAAAEEEEAAAQQQQAABBDpUoHL4AMXW/KtxDEdJQN1WPiijqLhDx6VzBBBAAAEEEEAgXwXyOtCz7qmzgrURI0Zo4sSJdqDmdDr117/+VWeffbYdpM2cOdPeqbdhs3bu9erVS1OmTLHfbdjVZz23sZ10Le0GbDgStOmuvQ3H2jA8zNePlXkjgAACCCCAAAIIIIAAAggggEDXC9Q99ldVzb02pRD/mMkqOPG0ri+OChBAAAEEEEAAgRwVyOtA77nnnrOPwLR24N1zzz068MAD7WXeMKxrae03fKalsG7D91p6pi1hXVueydHvk2khgAACCCCAAAIIIIAAAggggEAGCSRDQa3r/QeZNdWNVVl35ll359EQQAABBBBAAAEEOk4gbwO9V155RQMHDtRnn32mm266SRdffHHjcZe5FuhZ9/TREEAAAQQQQAABBBBAAAEEEEAAgS0V2Pqu5fK980ZjN6bbrW+HT1K829Zb2jXvI4AAAggggAACWyxw6KGHbnEfmdpB3gV61jGbjz/+uIYOHar//ve/9pGb1i49l8vVuEYEepn6uVIXAggggAACCCCAAAIIIIAAAgh0lUDBxx9om+WLUoavPP0chY47qatKYlwEEEAAAQQQQCBFgEAvRz6IeDxuH6c5fPhwe0bXX3+9LrroIjkcjpQZPvnkkzr55JM1duxYWcddWob/qxcAACAASURBVPfqbdgaQr/p06fbz1nhYM+ePe3HrN922GGHZu80HLn5i1/8QitXrlRZWZmWLl2qAQMG2LsE+/fv36J0w5Gb1rGgF154YY6sBtNAAAEEEEAAAQQQQAABBBBAAIFsETAjEa275Fwl1/7QWLJr191UtuwuaYP/r5Itc6JOBBBAAAEEEEAgmwTyZodeTU2NrPDN+mfvvfe2A7Tjjjuu8ZjNpov26quv2oGeFZ4tXLjQvmNvw7bhvXYVFRXq3bu3vvrqK913333aZ599mr3z0ksv6eijj7aDO2tnYGFhoe699147VCwvL7f/MQwj5b3a2loNGzbMDv5efPFFHXXUUdn0fVErAggggAACCCCAAAIIIIAAAgjkgED1kgWqfeCu9TNxOFS2+Ha59mz+/z9yYLpMAQEEEEAAAQQQyDiBvAj0qqqqNHr0aC1ZssQO6qyQrqXArWF1vvzyS/Xo0UMej6fF3XZWf4MGDdJTTz2lhx9+WNYWzmg0qjFjxthB3RNPPKGTTmp+3ETDbrx58+bZIZ3VrPvtzjzzTJ144olavHix/H5/ykfSsPPP6v+uu+7SLrvsknEfEQUhgAACCCCAAAIIIIAAAggggEDuCsQ/+VAVgy6RksnGSRae20PFA4fm7qSZGQIIIIAAAgggkGECOR/oWTvzRo0apRtvvFHnn3++HbjtuOOOm1yGSCRiv7No0SI98MADOuecc1KeX7Nmjb2rzgoFly9fbh+dabXVq1fr3HPP1eDBgzV79mx5vd7G9/4/e/cBJWWRr3/86dzTMz09gBhX1+uqq1dUdF1dUVExoLJX/4Y1gCgKYkARBQHJKFmUIF4TmEVZvbjmHFFcXVdFUVTMroqAzHT3dA7v/7zvOAPDpGYSPTPfOmcPDP1WvVWf6us9h4dfVSgU0hVXXCHzOM9//OMfOvjgg63PzMq+gQMHyqwK3PTPKzua4eAZZ5yhCy64oMaYefZdYjoIIIAAAggggAACCCCAAAIIINDeBLJZlQ7uq/S3X1etzN51W3W+5/9k2+TvPdrbslkPAggggAACCCCQbwLtPtAz750bPHiwevXqZR1bud122+W0B+bxmOadeNtvv711195BBx1kHYf59ddfW4Hd008/rQceeKDq3jxz0HXr1lnHaZqVe2ZweO6551qhnhkq3nDDDZo8eXK14zYrJ1I5x549e1oh4m677SbDMPTee+9ZIaB5jKf5jPk5DQEEEEAAAQQQQAABBBBAAAEEEGgtgejf71fkjpurvS4w42a5DzqktabAexBAAAEEEEAAAQQktetAb/369da9ds8991yDm927d2/reM0uXbpYz6bTaeuevTFjxsg8YvMvf/mLXC6XPvzwQ+tn88/N/xUWFlYb++2339all16qFStWWHf17bzzzlq9erXMYzzN4z4XLFigPfbYo1qfTe/3M4/c7N69u1KplFW1Z/5s3vt3ySWXyOl0NrgOHkAAAQQQQAABBBBAAAEEEEAAAQSaQyCz5ieVDjxLRiJRNZzn6ONVPHZKcwzPGAgggAACCCCAAAJbINCuA73K++l+/vnnBkk2D/TMDtlsVq+//rp1997LL79shWyHHXaYBg0apL/+9a/VjtTc9AXffvutVdVnVvF9/vnnOuCAA3TmmWdaR2t27dq11rmYx3w+9dRTWrhwoczqQDM8POaYY6xw8Mgjj5Tdbm9wDTyAAAIIIIAAAggggAACCCCAAAIINJdA2dWXKPXR+1XD2QqL1Pn+x2QvDjTXKxgHAQQQQAABBBBAIEeBdh3o5WjAYwgggAACCCCAAAIIIIAAAggggAACmwjEX3pW4RkTq5n4h4+T98STcUIAAQQQQAABBBDYCgIEelsBnVcigAACCCCAAAIIIIAAAggggED7EchuWK/Em68p/uRSeY46Vr5+F9a5uOS7yxWcMMK866POZwrPHyxf/0HVPk9//aUid8xT6uMVMhJx2VxuOXffUwVnnSdPj55SLSf7xB5bovJbbqwXunjiDHmO6FXtmWwoqNIBZ8j8tbK59u6mkpvvaj+bxkoQQAABBBBAAIE2JkCg18Y2jOkigAACCCCAAAIIIIAAAggggMDWFzBDvPhzTyr+/FPK/PSjZGStSdUWxm0628SyVxSaPLreBVQbwzAUe3SxInfdKiOVlK3IL1uBT0omlA2WSTa7vL37yD9stOR0VRs3ev9CRe69o9531RbohWdOUvzFZ6r6meFhpzsXy/G7XbY+PDNAAAEEEEAAAQQ6qACBXgfdeJaNAAIIIIAAAggggAACCCCAAAKNE8iuX6fSoQOVXbvGCtScu+4mIxZRZs3PDQZ6lSFbwRl9VXTJsAYnkPr4QwWvvVLKZFR46TAV/PW0imo8w1DynbcUnjVZRiym4kkz5T7ksGrjhaaMVeK1F+UfMU7eE3I7KtO8M8+8O2/TVnjBJfVWHTa4CB5AAAEEEEAAAQQQaLIAgV6TCRkAAQQQQAABBBBAAAEEEEAAAQQ6koBZnReePlHuHj3l6dVb9kCJKsOzhir0ym+ba1XcNfRcpWd4znTFn35M3pNOkf+qMZLNtpHaMBSeM03xZx5XjYAwnVZw8igl316m2qrwatsvI5NW6flnKLPmp6qPzaq8zouWSA5HR9pi1ooAAggggAACCOSdAIFe3m0JE0IAAQQQQAABBBBAAAEEEEAAgbYmkGugV/lcTiGbGdjNm2lV4vn+1k8Fp51dg6Wy4s9z1HEqHje16nMjGlFwzDClv/lKgRnzZd6B11CLLFyg6MP3bXzMZlPJ/EU59W1obD5HAAEEEEAAAQQQaJoAgV7T/OiNAAIIIIAAAggggAACCCCAAAII5FShZyQSCk0YodTKDxWYOleu7n9qmlw6peDEkVbgVzRkuApOPatqvGxZqcquulhGpFwlc26XY6ed631XZu0v2nDuKVK24i5AsxWcfIaKho5s2hzpjQACCCCAAAIIINAsAgR6zcLIIAgggAACCCCAAAIIIIAAAggg0JEFcqnQq6qaW/2Z3If2VHrVSplBmtkcO+4kX/9B8vbqXXFHXn3NMJT5+UeZ1Xnxl56Ta9/9FbhutmxF/qpelff8KR6T64A/K/XxB8pu+NUa27nHXiocNETu7gdVHeGZ+uwThW+4TpnvvrHGsHfqrM73LZWtwNeRt5W1I4AAAggggAACeSNAoJc3W8FEEEAAAQQQQAABBBBAAAEEEECgrQrkEuhVhmzZtWtqX6bNLm/vPvIPGy05XTWeqTxes+oD6/m/qujSYbIVFlV7PrVqpYKjh1oVerU2u12FAy6W75wBVqhnhEOK3HenYo8tsR4vnjRLnsOPaqvbwbwRQAABBBBAAIF2J0Cg1+62lAUhgAACCCCAAAIIIIAAAggggEBrC+QS6BnhsEJTxij95RdWhZz3uBOt4M6IRhV9YKGijyy2pu2/Zry8x/epsYTY0ocVfeRB68+NUFBGIi6bv1j+4WPlOeyoqmo78/PMf75XaNo467miK0bK/edDreq8bLBM5fNmKvHGy7J5CxSYPk+ufbtbR20mlr2q8ptnyfnf+1oVfzQEEEAAAQQQQACB/BEg0MufvWAmCCCAAAIIIIAAAggggAACCCDQRgVyCfTqXVo6rfDs6xV/6Vm5/3SIis0jND2eurtks4q/8LTKb50jJZMqnjRT7kMOy0mv8ujP1MoV8vY5Vf6rrrX6pT//VOW3zlXxxBnWkZs0BBBAAAEEEEAAgfwRINDLn71gJggggAACCCCAAAIIIIAAAggg0EYFmhzoSUp9+G8Fxw6TvVMXlcxfKHvnbRrUiCxcoOjD98l96BEKTJwpOZ0N9jEfiD/3hMKzp8i13wEKTJ1j3ZWX+eE7pX/4Tp4ePXMag4cQQAABBBBAAAEEWk+AQK/1rHkTAggggAACCCCAAAIIIIAAAgi0U4FmCfR+u/fOvA+v0/xFsm/TtUGtxLJXFJo8Ws7d/6iSG26xjuDMpVX2c3XbX4Fpc2XzFSr763rZO3epdnRnLmPxDAIIIIAAAggggEDLCxDotbwxb0AAAQQQQAABBBBAAAEEEEAAgXYukEugVz5/lhJvL1PR4CvkOfr4GiKbV+iZVXPhmZOU+nyVdSym++AeNfpUBXN7d1NgxnyZYaARi1r90t98Jf/IiXLts1+NfrVV6CmdzrnCr51vJ8tDAAEEEEAAAQTyToBAL++2hAkhgAACCCCAAAIIIIAAAggggEBbE8gl0Is9tkTlt9woz+FHq3jc1BrhWdXxmZV36DkcCk4epeTby+Q7+zwVDrq8BktdR26G50xX/OnHau+XTsua75uvVrtDr62ZM18EEEAAAQQQQKAjCRDodaTdZq0IIIAAAggggAACCCCAAAIIINAiArkEeuYddWUjLpMRCso34GL5/tZPstslw1DynbcUnjVZ2WhExaMmVVXwJV59QaGZk2TzeOUfPlaeI3pVHIm5SR8jFpP/2sny9Dymam2pD95TcPxwyeGo3i+bVeyppYrcOldyu62qPtfe3VrEhEERQAABBBBAAAEEmk+AQK/5LBkJAQQQQAABBBBAAAEEEEAAAQQ6qEAugZ5JYwZ04dlTZCTishX5ZR6rqWRC2WCZZLPL27uP/MNGS05XhWQ6pfLb5in2+KOSka21T+H5F8nX78Lqd98ZhqIP3aPIPbdL2azsgRLJ7bGO4zTKw1aQWGiGiucM4M68DvqdZdkIIIAAAggg0LYECPTa1n4xWwQQQAABBBBAAAEEEEAAAQQQyEOBXAM9K6P79mtFF9+t5FuvVwR7Lrecu++pgrPOk6dHz4qqvU2bWY334XtWn/SnKyv6eLxy/nc3+fpeIHf3g2oP5QxDqU8+UvT+hUp99IGMVNLq59p3f/nOHVRxt55Z7UdDAAEEEEAAAQQQyHsBAr283yImiAACCCCAAAIIIIAAAggggAACCCCAAAIIIIAAAggg0JEFCPQ68u6zdgQQQAABBBBAAAEEEEAAAQQQQAABBBBAAAEEEEAAgbwXINDL+y1igggggAACCCCAAAIIIIAAAggggEAzChhZZcvKZO/UuRkHZSgEEEAAAQQQQACBlhQg0GtJXcZGAAEEEEAAAQQQQAABBBBAAAEEtrJA9J7bJZdLcrmVXfeLkstfV8nchbJ33XYrz4zXI4AAAggggAACCOQqQKCXqxTPIYAAAggggAACCCCAAAIIIIAAAq0gkM1mFYlErDf5/f4mvTG5/A0FJ4yoNkbRpcNUcHrfJo1LZwQQQAABBBBAAIHWFSDQa11v3oYAAggggAACCCCAAAIIIIAAAgjUK2AGesFgUHa7XYFAoNFaRiyqDeedpmzphqoxnHvspU633CPZ7Y0el44IIIAAAggggAACrS9AoNf65rwRAQQQQAABBBBAAAEEEEAAAQQQqFOguQK98vmzFHvi0Y3vsdvV6Y7Fcu66G/oIIIAAAggggAACbUyAQK+NbRjTRQABBBBAAAEEEEAAAQQQQACB9i3QHIFeatVKlQ0dKBlGFZbvzP4qHHxF+8ZjdQgggAACCCCAQDsVINBrpxvLshBAAAEEEEAAAQQQQAABBBBAoG0KNDnQy2S0YeBZyvzn+yoAx/Y7qtOiJbJ5PG0ThVkjgAACCCCAAAIdXIBAr4N/AVg+AggggAACCCCAAAIIIIAAAgjkl0BTA73og3cpcvdt1RZVctNtcu13YH4tlNkggAACCCCAAAII5CxAoJczFQ8igAACCCCAAAIIIIAAAggggAACLS/QlEDPrMorvaivjFSyaqLeY0+Uf/Tklp84b0AAAQQQQAABBBBoMQECvRajZWAEEEAAAQQQQAABBBBAAAEEEEBgywWaEuiVXXGhzPvzKputsEid739M9uLAlk+EHggggAACCCCAAAJ5I0CglzdbwUQQQAABBBBAAAEEEEAAAQQQQAABqbGBXvzZJxS+cUo1Qv/IifIe3wdWBBBAAAEEEEAAgTYuQKDXxjeQ6SOAAAIIIIAAAggggAACCCCAQPsSaEyglw0FtaH/qTIi5VUY5p155t15NAQQQAABBBBAAIG2L0Cg1/b3kBUggAACCCCAAAIIIIAAAggggEA7EmhMoBeaMlaJ116sUrC53Op099/l2H7HdiTDUhBAAAEEEEAAgY4rQKDXcfeelSOAAAIIIIAAAggggAACCCCAQB4KbGmgl3zvHQVHX1FtJYWDhsh39vl5uDqmhAACCCCAAAIIINAYAQK9xqjRBwEEEEAAAQQQQAABBBBAAAEEEGghgS0J9IxEQhsGnK7surVVs3Huups63bFYsttbaIYMiwACCCCAAAIIINDaAgR6rS3O+xBAAAEEEEAAAQQQQAABBBBAAIF6BLYk0Cu/dY5i//fQxtFsNnX633vl3GMvjBFAAAEEEEAAAQTakQCBXjvaTJaCAAIIIIAAAggggAACCCCAAAJtXyDXQC+9+jOVXna+ZBhViy449SwVDRne9hFYAQIIIIAAAggggEA1AQI9vhAIIIAAAggggAACCCCAAAIIILDVBcyjI1Pvv6v4c08oGylX4LrZsvkKa5+XYSj54XuK3nWr0l9+ISOVlM3llnP3PeW78FK5ux8k2Wx1rymdUuLtZYo98ajSqz+XUR5W8cQZ8hzRq9Y+6a+/VOSOeUp9vEJGIr5l72qEbE6BXjar0sF9lf7266o32Ltuq853/V22Al8j3koXBBBAAAEEEEAAgXwWINDL591hbggggAACCCCAAAIIIIAAAgi0YwEzxEv+803FnnxU6U8+toI5s7m67a/AtLm1B3rplMpvm6fY449KRla2Ir8VYBmxqBXMyWZX4fkXydfvwlpDvfQ3Xyo0ebQy//m+QtZul71TF/mHj5X74B41tOPPPK7ym2+oCA09XtmKAzm/q7Fbl0ugF11yvyJ33lztFYEZN8t90CGNfS39EEAAAQQQQAABBPJYgEAvjzeHqSGAAAIIIIAAAggggAACCCDQngVCU8Yq8dqLFblap85y7LCTUp9+XG+gF3/2CYVvmia73y//yIlyH3JYRXCXzSrywCJF718km8ejwPR5cu3bvRpfatVKhcYPV7as1LpjrujSYXJ1626FerW1zI8/qGzEpcquXy9f/4EqPHdgxbPZrGJPLVXk1rmSw1Hru5qybw0Fepk1P6l04FkyA9HK5jnyGBWPn96U19IXAQQQQAABBBBAII8FCPTyeHOYGgIIIIAAAggggAACCCCAAALtWaB83kxJhgr+31ly7LKrEm++alXP1VWhZ0QjCo4ZptTKFSq6+EoV/K1fNR7zOMzguKuV+uA9FZzRV0WXDKv63PwsNHGkku/9U2b45R8+XjZf/UdTJl59QaGp42qfTzqt4ORRSr69TIXnD5av/6Bm26qGAr2yqy9R6qP3q95nKyxS53setUJRGgIIIIAAAggggED7FCDQa5/7yqoQQAABBBBAAAEEEEAAAQQQaHMCiWWv1BvoZdevU+nQgTLMO/ZmzJdr72411hi9f6Ei994hz1HHqXjc1KrPzeDNDOAc226vwKxb5Nh+hwZ9og/do8ii/60xVmXH8gWzFfvH3+Xtc6r8V13b4Hi5PlBfoBd/8RmFZ06qNpT5bnMONAQQQAABBBBAAIH2K0Cg1373lpUhgAACCCCAAAIIIIAAAggg0KYEGgr0zKMuzeMyzao+e3FAcrpqrC88Z7riTz9Wo2qu8s99Z5+nwkGX5+SSfHe5ghNGyLH9jiq56TbZO29T1W/TasCiIcNVcOpZOY2Zy0N1BXrZUFClA86Q+WtlM0PNkpvvymVYnkEAAQQQQAABBBBowwIEem1485g6AggggAACCCCAAAIIIIAAAu1JoMFAr4HFZjesl3kcpVnJt+kdemZFX3D0UKW/Xq3iCTOU/vJzxR5/RNkNv8rmcsu13wEqvPhKOXfbvfob0imFpo6XOS/3nw9V0eUj5NhpZ2WDZYrcuUDx55+Sa9/9FbhutmxF/mbbiroCPbMyz6zQq2oOhzovWiLH73ZptnczEAIIIIAAAggggEB+ChDo5ee+MCsEEEAAAQQQQAABBBBAAAEEOpxAkwI9w1D5/JmKPblU3mNPlH/EeMnptAwrj+o0Az+bt0BGedgK4GwFBTLKymSkklaw579mvDy9eldzN6JRld8+T/FnH5dZIVjVbHa5Dz5U/qvHyN6la7PuVW2BnnlnnhlWbtoKz7tIvvMuatZ3MxgCCCCAAAIIIIBAfgoQ6OXnvjArBBBAAAEEEEAAAQQQQAABBDqcQFMCvcQrzyt8w/Wyb7uddb+eY4edqvzSX3ymslFDZITDshUWWffdeXoeI9ntMo/OLDeP6XzpWTl2/F2N+/XS33xp3euX+c/3v4WAPhmxqBUKmu8ouupauQ88uFn3avNAz0gkVDrwLGXW/FT1HrMqz6zOk8PRrO9mMAQQQAABBBBAAIH8FCDQy899YVYIIIAAAggggAACCCCAAAIIdDiBxgZ6lWGeWXFXfP2Ncu2zXzW71KqV1pGbZnjnHz5O3uNOqva5eYSmdSTn6s/kHzFO3hNOtj7P/Pyj9efZtb+o8NJhKvjraVYIKMOwjuEM3zhVNoej1nc2ZfM2D/Qid96s6JL7qw1p3ptn3p9HQwABBBBAAAEEEOgYAgR6HWOfWSUCCCCAAAIIIIAAAggggAACeS/QmEAv9clHCo0fLiMWq/XITHPRlYGeWZ3Xaf4i2bepeURm+W1zFXt0sbx9TrUq+MwWWbhA0Yfvk/ekU+S/aoxks1UzjN6/UJF775Dn8KNVPG5q1RGfTYXeNNArLP1VpYP7Vjvu0/vX0+QfNrqpr6E/AggggAACCCCAQBsSINBrQ5vFVBFAAAEEEEAAAQQQQAABBBBozwJbGuhtGuYVXT3Gujtv89DN9MquXaPSKwfJiMdUMvMWOffcqwZjVTh31HFWOGceqxkce5VSH32g4rFT5Dn6+Bp9Up9+bFXw2YsDKpm/UPbO2zTL9lQFejabstdWVA5WNnunzup831LZCnzN8i4GQQABBBBAAAEEEGgbAgR6bWOfmCUCCCCAAAIIIIAAAggggAAC7V5gSwK9zA/fKTjuautYzMIBF8t3zoBawzwTzQiHVHbNEKW//UqB62bLfXCPGpabV+gZ0YiCY4YptXKFiifOkOeIXjX65FL515hNqwz0jGf+oczdt1YbonjC9Ir7/2gIIIAAAggggAACHUqAQK9DbTeLRQABBBBAAAEEEEAAAQQQQCB/BXIN9Crvtsv89KMKz79Ivn4X1hnmVa628vhMT48jVTxhmuR0VUFU3aH35RfWsZ3e4/tY9+SFpk+QeT9fwWlnq+jSq2q8I/bIgyq/fZ5c3fZXYNpc2XyFzYJrBXpff6X00AulZKJqTPdBhygw4+ZmeQeDIIAAAggggAACCLQtAQK9trVfzBYBBBBAAAEEEEAAAQQQQACBdiuQS6CXDQUVmniNUis/kq//QBWeO1Cy2xs0MSv6ykZcpuyGX6v1MxJxlc+ZrvhLz8qxy64qmX2r7J27WOMl33lLoUmjrN9XO9LTMKzPwrMmKxsOq+jSYVbo11zNDPQ2XDNExop/Vw1pHrHZ+a6/y9512+Z6DeMggAACCCCAAAIItCEBAr02tFlMFQEEEEAAAQQQQAABBBBAAIF6BdIppT77RPFnn1D680+tai77Nl0bRMtuWK/Em68p/uRSeY46tqLirY6WfHe5ghNGSOl0nc8Unj9Yvv6Dav3crIaLP/2Y4i8/JyVTKrpypNwH/cV6NpdALzxjohW+mSGevVOXesM839/6VQvaEq++oPDsKTJDPJvHK1txsYyyMhmppHUPXvH1N8q1z34b520Yij54lyL33ikZWdmK/BV31yUTMtchm13e3n3kHza6WsVfg+ANPBB/9UWFp46t9lTR5SNU8P/ObOrQ9EcAAQQQQAABBBBoowIEem1045g2AggggAACCCCAAAIIIIAAApaAGeJ98pFijy1R8l//tMIqs9m33V6d5i+qM9AzQ7z4c08q/vxTMo+uNAMrs9UXxpmfV4Zu9enXOoZhKP7s4yq/5aaqOTp22ln+4WPl2u9Aa7hcAr3QlLFKvPZiTptf2zzSX3+pyB3zlPp4RUWwV+SX59Aj5BtwsRzb7VBzXMOwfKMPLNzYx+WWc/c9VXDWefL06JlThWBOE5asoNOsGDTisaourr27qeTmu3IdgucQQAABBBBAAAEE2qEAgV473FSWhAACCCCAAAIIIIAAAggg0HEEovcvVOTeO6wFm3e4OXfbQ6nPVsreeZs6A73s+nUqHTpQ2bVrrCoz5667yYhFlFnzc4OBXuX7Cs7oq6JLhuUGbVa6PXSPIvfcbj1v3lHnO3eQHNvXEqDlNmK7fCp80zTFn/lHjbV1WviQnLv+oV2umUUhgAACCCCAAAII5CZAoJebE08hgAACCCCAAAIIIIAAAgggkJcC0b8/oPSXn6vg5DPk+u99lfr8UwVHD5WtsKjuQG/DeoWnT5S7R095evWWPVCiysq3hir0ym+bq9ijixsM/jbFSn+1WsFRl8uIRFQ05Gp5+5wq2Wx56bk1JpX5+UeFJo2U6bR58513kQrPu2hrTIt3IoAAAggggAACCOSRAIFeHm0GU0EAAQQQQAABBBBAAAEEEECgqQKpVSsbDPRqe0eugV7lc8UTZ8hzRK+Gp2sYCs8xK88el/fYE+UfMV5yOhvu10GeSC5/Q6EZE2REo9VWbHO5VXjZVSr4n9M7iATLRAABBBBAAAEEEKhPgECP7wcCCCCAAAIIIIAAAggggAAC7UigJQM9I5FQaMIIpVZ+qMDUuXJ1/1ODctmyUpVddbGy635RYPo8ufbt3mCf5nognU5bQ9lsNjkcjuYatnnGyWRUfvs8xZY+XGM8x/Y7qnjSTDl3/2PzvItREEAAAQQQQAABBNq8AIFem99CFoAAAggggAACCCCAAAIIqQct8gAAIABJREFUIIDARoEWDfSiEQXHDFN69WdyH9pT6VUrlVn7i/Vyx447ydd/kLy9ekt2e9WEUp9+bFUMOnb8nfzDxyr64N1K/uttGYm47MUBeY490Tq+0zwitLlbKBRSJpNRcXFxXgV65h2GQfOIzc8+qbFk8xjU4tHXyebzNTcH4yGAAAIIIIAAAgi0YQECvTa8eUwdAQQQQAABBBBAAAEEEEAAgc0FWjLQM4Oo0qEDlV27pnZ4m13e3n3kHzZacrqsZxLLXlFo8mjZCnxSNiMjmZK9pMT6LFtWJhlZOXbaWYEZ8+XYYadm3dB8DPSS77+r0PVjZIRD1dfqdKpo8FAVnHZ2sxowGAIIIIAAAggggED7ECDQax/7yCoQQAABBBBAAAEEEEAAAQQQsARaMtAzwmGFpoxR+ssvVDhoiLzHnWgFd+b9b9EHFir6yGJrDv5rxst7fB/r99GH7lFk0f9avzePkCwee70cO+9q/Zz54TsFx12tzI8/tMj9enkV6GWzitx9m6IP3ysZRrVvq33b7RWYMF3OvfbhW4wAAggggAACCCCAQK0CBHp8MRBAAAEEEEAAAQQQQAABBBBoRwItGejVy5ROKzz7esVfelbuPx2i4utmy+bxKHr/QkXuvUPmvXCBWQusozc3bakP3lNw/HDZfIUqmXO7Va3XXC1fAr3shl8VmjxKqU8+qrE098E9VDx2SoscOdpcjoyDAAIIIIAAAgggsPUFCPS2/h4wAwQQQAABBBBAAAEEEEAAAQSaTWCrBXpmdeCH/1Zw7DDZO3VRyfyFsnfepirQ8xx1nIrHTa2xTvPoybJrhij97VcKXDdbZsDVXC0fAr3UR+8rNPlaZYOl1ZflcKhw4GXyndm/uZbLOAgggAACCCCAAALtWIBArx1vLktDAAEEEEAAAQQQQAABBBDoeAJbNdBbtVLB0UOtarNO8xfJvk1XJV59QaGp4+Ta7wAFps6puEtvk2ZEIwqOGabUyhUqnjhDniN6NdumbdVAzzAUXXyPIvfeLmWz1dZkuhSPny7XPvs121oZCAEEEEAAAQQQQKB9CxDote/9ZXUIIIAAAggggAACCCCAAAIdTKAlA73y+bOUeHuZigZfIc/Rx9eQra1Cr+rPtt3BOlLTXtKpeqDXDiv0zKrD0PVjlHz/3RpG7gMPVvH4abL5izvYN5PlIoAAAggggAACCDRFgECvKXr0RQABBBBAAAEEEEAAAQQQQCDPBFoy0Is9tkTlt9woz+FHVxyf6XRWW31k4QJFH76v2h16RnlYZSMvV3r15/JfPUbeE0+u1qfqDj2/XyWzb23zd+ilP/tEwUkjlV2/rvo3w25X4fmD5et7gWSz5dm3hukggAACCCCAAAII5LsAgV6+7xDzQwABBBBAAAEEEEAAAQQQQGALBFoy0Mv88J3KRlwmIxSUb8DF8v2tn2S3S4ah5DtvKTxrsrLRiIpHTapWwRd/9gmFb5omu9+v4kmzrOM3zWaOFxx3tTI//qCC/zlNRUNHNWvY1dpHbsb+b7HK71wgpdPVdszeuYsVgLr2O3ALdpJHEUAAAQQQQAABBBDYKECgx7cBAQQQQAABBBBAAAEEEEAAgXYk0JKBnslk3okXnj1FRiIuW5G/4k68ZELZYJlks8vbu4/8w0ZLTtdG1XRK4bkzFH/+acnIyh4osYLAbFmZ9bN1v951s63xmrO1VqBnRKMKzZig5PI3akzfDPGKJ06XPVD9qNHmXCdjIYAAAggggAACCLR/AQK99r/HrBABBBBAAAEEEEAAAQQQQKADCbR0oGdSpr/9WtHFdyv51usVwZ7LLefue6rgrPPk6dGzompv85bNKv7K81a/zH++lwzJse128p7yNxWccoZsHm+z71JrBHrpb75UaPwIZdb8VH3+Nrt8/S5Q4fkXWUEnDQEEEEAAAQQQQACBpggQ6DVFj74IIIAAAggggAACCCCAAAIIIJC3Ai0d6MWfWqryW26SkUpWMzCr8fxjr5f7wIPz1oaJIYAAAggggAACCLQtAQK9trVfzBYBBBBAAAEEEEAAAQQQQAABBHIUaKlAz4jHFJ51nRJvvFxjJq599lPxxJky782jIYAAAggggAACCCDQXAIEes0lyTgIIIAAAggggAACCCCAAAIIIJBXAi0R6GW+/1bB8cOV+fGH6mu12eQ7q78KL7ys9iNH80qGySCAAAIIIIAAAgi0NQECvba2Y8wXAQQQQAABBBBAAAEEEEAAgVYUSCY3Hifpdrtb8c1Nf1VzB3qJV55X+MYpMhKJapOz+YtVfO11ch/co+mTZgQEEEAAAQQQQAABBGoRINDja4EAAggggAACCCCAAAIIIIAAAnUKxGIxxeNxFRQUyOv1timp5gr0zDvyym++QfFnHq+xfude+ygwaZbs23RtUzZMFgEEEEAAAQQQQKBtCRDota39YrYIIIAAAggggAACCCCAAAJbQcBIxBV7/FHFH39EmbW/SDbJ8btd5Ot7gby9etd5xGLml58Vved2Jd5eJqM8bD1XV7/QlLFKvPZiTquzb7u9Os1f1CohUkcP9DJrflJo/Ailv/myxt4UnN5XRYOvkByOnPaNhxBAAAEEEEAAAQQQaKwAgV5j5eiHAAIIIIAAAggggAACCCDQIQTMIC44YYRSH30g2eyyl5RI2ayywTLrZ2/vPvIPGy05XdU8ku+/q/CUscqGgrK53LKZ/ZLJin6SvMedJP/wsVX9yufPsoK/elsyYfV3HXCQAlNuks3T8hVzHTnQSy5/Q6EZE2REo9W2xVZYpOJRk+Tu0bND/N8Ai0QAAQQQQAABBBDY+gIEelt/D5gBAggggAACCCCAAAIIIIBAvgoYhsrnz1TsyaVy7LSzFaI5dv69Ndvku8sVnjFR2XBY/qvHyHviyVWrMEPAspGXK/3FKnmPPVFFV11bEb4ZhpLvvKXwrMkV/a4ZL+/xfXJbfTotq4rvrde3rF9uo9f5VIcM9DIZld8+T7GlD9dwce7+RwWuu0FmlSQNAQQQQAABBBBAAIHWEiDQay1p3oMAAggggAACCCCAAAIIINDmBLLrflHZsMFWVVzg+hutyrhNW/zZJxS+aZqce/xRJbMWyFbktz5OffqxgqOHyu4vVsncO2Tvul21fuW3zVXs0cXyHHWcisdNzckl/dUXCl4zRPbtdlBgxnzZAyU59WvqQx0t0MuuX6fgpJFKf/ZJDbqCk89Q0WVX1ajGbKox/RFAAAEEEEAAAQQQaEiAQK8hIT5HAAEEEEAAAQQQQAABBBBoHgGzOu3D9xS961alv/xCRiope+cuVqhVeP5gmccY1tZijy1R+S031juH4okz5DmilxLLXlFo8uic51vZr64OqQ//reDYYXLsvKtKbrhFNn9xtUerAr9ouUpm3iLnnntZnyeWv67QxFFy7bOvAtPmyuYrrNYv/tRShefOkPtPh6j4utmyeTz1z9kwFJ4zTfFnHlfRxVeq4G/9cl5jUx/sSIGeWXUZmj5BRjhUjc3mLZB/5AR5eh7TVE76I4AAAggggAACCCDQKAECvUax0QkBBBBAAAEEEEAAAQQQQGCLBAxD0QfvUuTeOyUja1WymUdQZkt/te6jc+yyqwJT58ixw041ho3ev1CRe++o93WVwZx1DOac6fVPzbz/rvRX2Yv8Ctxwi5x/2LPO5ysDQle3/WsN5oxoRMExw5RauUKbhoPpb75UcMQQa6013rFJOOftc6r8V13bIGXmh+9UNuIyyW5TyexbreM/W6t1iEAvm1Xk7tsUffhe61jUTZvzv3ZX8aSZrWreWnvLexBAAAEEEEAAAQTajgCBXtvZK2aKAAIIIIAAAggggAACCLRZAfPeuNCkUdb8i8z75o49UbLZlP11nVVRZx5R6elxpIonTKtxnKF1b9xrL8o/Ypy8J2y8p66xGPEXnlb4huvlOezIiuMunc46hzIDwuCEEXLu+odaK/TqCvTMUCiy6BZFlzwg5667WdVd5t1rRiym6KMPKvbQvbJvu511dGZtIebmE4osXKDow/fJd+a5KrzoCsuutVp7D/SyG35VaPIopT75qAap96RTVHTFNbK53K3FzXsQQAABBBBAAAEEEKhVgECPLwYCCCCAAAIIIIAAAggggEDLChiGdYxh4pXnaw2kKqvPjEi5AtPnybVv943zSacVnDxKybeXVauAa+yEjURcwXFXK73qk1rvxNt83MyPP6jsqotlBne13aGX+ek/Co68XJk1P9WcXzql6JL7FV18j8z3btqce+yl4tGT5fj9fzW4lMyanxUcOURGebjBisIGB2vEA+050Et99L5Ck69VNlhaTcY8AtU/fJw8vXo3QowuCCCAAAIIIIAAAgg0vwCBXvObMiICCCCAAAIIIIAAAggggMAmAuZ9ZGXXDFHmh28VmDpXru5/qu6zSeBXOPAy+c4ZUPV5ZQVc+puvrGo2197dmmRrBoNmQGiGhoEpN1nHftbb0mmFZ1+v+EvPWkcumn0cO//e6pL++kuFp0+Qebym2Ta/j8+qPpw6TqmPPrDeYysOSMmEssEy6y6+osuurqpUrG8OsUceVPnt8+Q5/OgGKwqbhFNH53YZ6JlHwC6+W5F77rCORd20Wce/TpplHQNLQwABBBBAAAEEEEAgXwQI9PJlJ5gHAggggAACCCCAAAIIINBOBbLr16l06EBZFXh1hHKV9+R5jjquIrT6rWXLSisq5CLlKplze9PuMUunFLpujBJvL5P/mvHyHt8nJ/HMzz8qOHqozGo92e2yd+oiZTPKlpXJ3qmTZLNbR4duGuiZ1XTmUZ2pj1fId2Y/+c67qCo8NI8XDV0/RkZZqTWP+qrAzOMgy0ZcquzaX2pWL+Y0+6Y/1N4CPTNgNv2T779bA8fcC7Myz6zQoyGAAAIIIIAAAgggkE8CBHr5tBvMBQEEEEAAAQQQQAABBBBohwKVoVx27c+1V+hJqjPQ+y0MVDwm1wF/VurjD2SGXGawZh5bWThoiNzdD8rpTrnUxx8qeO2VVoWdGSzaAyU5a5uBYuTeO5R46VllQ0HZiwPyHHuiCk4/R+EpY5X+/ttqYWXlPX2u7gfWWgmYePUFhWZOknO3PVQya4FsRf5a59LQODkvoAkPtqdAL/3ZJwpOGikzZN60mQFe0eXXyHti0+9obAI1XRFAAAEEEEAAAQQQqFOAQI8vBwIIIIAAAggggAACCCCAQMsKbHIPnu/Mc1V40RXVAzizcm7WddYde5tX6KVWrbSq48xArdZmt6twwMUVx3TabHWvY5OjM4suvlIFf+vXLGs2j9sMjhgiW0GBSuYvlL3zNta44RkTrWM6fecOtOa3ecuuXaPSKwfJiMdUMvMWOffcq8YzZpVf2cjLlf56tYpHTZLn6OObZc5bOkh7CfSSjy1R+Z03S5lMNQLzKNXiSTPl/K/dt5SG5xFAAAEEEEAAAQQQaDUBAr1Wo+ZFCCCAAAIIIIAAAggggEDHFaisSLPZ7Cq6ekzV3XFmUFd+61zFn3/Kusts80Av85/vFZo2TkYoqKIrRsr950Ot6jzzHrryeTOVeONl2bwFDR5Hmf7qCwWvGSJ5PCqZfWvTju7cZBvrut8uNGWsEq+9qMLzB8vXf1CNjc/lGNLK+/4aquJr6W9Vmw/0ystlv/VGmZ6bN0/PY+QfOcH6DtEQQAABBBBAAAEEEMhnAQK9fN4d5oYAAggggAACCCCAAAIItBeBdErhG6cq/uIz1oqs4y7dbhllZRU/77iTMt99UyPQq2/5RjSi4JhhSq1cIW+fU+W/6traHzcMlc+fqdiTS+U7+zwVDrq8WVRTn3yk0PjhMpJJBa6/Ua4DDqoat/IIUfchhykweZbkdFV7Z2VY5+jSVSVz75C963bVPjcScQXHXa3UB++pOSsKG7Pwthzolb36otJ33ixj7ZoaSy8aOlIFJ5/RGBL6IIAAAggggAACCCDQ6gIEeq1OzgsRQAABBBBAAAEEEEAAgQ4qkM0q/srz1n15mZ9+lM3plGu/A1R48ZVWpV30gUV1VrTVJRZ/7gmFZ0+xxglMnSNbga/Go5kff1DZiEulREKBG26R8w97NmkDzKMwY08tVfShe2VEoyo4+XQVXT6i2pGf6a9WKzjqcmWDQfn6D1ThuQOtykKzpVd/ptDk0cqs+UkF/3OaioaOqnFcqBnkBccPl32briq56baqozybNPFGdm5rgV7y3+8o+dbrSrz5mrIb1tdYtWP7HVQ8aZacu/+xkSJ0QwABBBBAAAEEEECg9QUI9FrfnDcigAACCCCAAAIIIIAAAghsImAkEgpNGKHk+/9S8eSZ8vQ4MmefxLJXrHDM1W1/BabNlc1XWKNvZOECRR++zzrm0z9ivOR05jx+5YPZDb8qNPEapX/4TmagZzW7Xb5zzleheaTmZhV45sfmnYDhG66XkUrK5vHKVhyQ0illzapEIyv3AX9W8cQZshX5q88nnZZ1ZOebrzZrReEWL/q3Dm0h0Esuf8PySix/Y+P+1LJgz+FHy3/NeNkKixrLQT8EEEAAAQQQQAABBLaKAIHeVmHnpQgggAACCCCAAAIIIIAAApUCdd1vZ8SiCs+cpPQ3X8k/cqJc++xXA62hCj2zQqvs6ktk3lkXmD5Prn27Nwq+6s670g2yd91W7sOOVMEpZ8qs9qqvpb/9WtHFdyv57vKKoMlul+N3u8h3Rl95jjnBCvo2b6lVKxUcPVQ2h6NZKgobteBNOuVjoGd+N8xjS80qPMs2Hqt/mU6nigYPVcFpZzeVg/4IIIAAAggggAACCGwVAQK9rcLOSxFAAAEEEEAAAQQQQAABBEwBM+QKThih1EcfyHfmuSq86Ipqx0+G50xX/OnHaq9U26SSra479GKPPKjy2+dZ99sFptxUa4DGTtQvkC+BnhEOKbHsVasSzwzxcm3uQ49QYb8L5dxrn1y78BwCCCCAAAIIIIAAAnknQKCXd1vChBBAAAEEEEAAAQQQQACBDiCQTin5wXsqv3WOMt9/K+cf9lBg+nzZO3eptvjKu+TkcMg/fKw8R/SqCPyyWeseu8itcyW3W4EZ8+Xau1u1vtlgmVXplv7mSwUmzpQZ7NC2XGBrBnrZX9dVhHjLXlXq4w+sfW+omceuuv9yuDyHHyX3wT1k8xY01IXPEUAAAQQQQAABBBDIewECvbzfIiaIAAIIIIAAAggggAACCLQfgfL5s2Tee1d5j5y5Mtd+B6h47BTZu3StuVDDUPShexS553YrzLEHSiS3R+aRi5VHWBYOuFi+cwZUq+wzB4q/8LR1h51zjz+qZNaCmnfVtR/WFl1Jawd6mZ/+o8Qbr1iVeOnPP5UMo8H12Us6yd2jp8w78twHHtyoexIbfAkPIIAAAggggAACCCCwFQUI9LYiPq9GAAEEEEAAAQQQQAABBDqaQGjKWCVef1n2khLrTjzzTjNXt+7W3XJ1NsNQ6pOPFL1/oXU0p5FKWkdnuvbdX75zB1XcrWdW7W3SjGhEwTHDlFq5QkUXX6mCv/XraNTNtt7WCPTSX62uOEpz2atKf/tVTnN3bLeDdZehGeKZ3wXZ6vkO5TQiDyGAAAIIIIAAAgggkL8CBHr5uzfMDAEEEEAAAQQQQAABBBBAoJ0IpNNplZeXy2EeHer3t6lVtUigZ4a0q1Yq+WbFcZqZn3/MycSxy67yHHG0PIcdLeeee+XUh4cQQAABBBBAAAEEEGgPAgR67WEXWQMCCCCAAAIIIIAAAggggEBeC5iBXjgcltPp7LiBXjar5Ip/W1V4ibdel3k/Xi7NuefeFSFez2Pk2GnnXLrwDAIIIIAAAggggAAC7U6AQK/dbSkLQgABBBBAAAEEEEAAAQQQyDeBjhromcejpt57xzpOM7H8DRnhUMNbY7dbx7BaId7hR8vedduG+/AEAggggAACCCCAAALtXIBAr51vMMtDAAEEEEAAAQQQQAABBBDY+gIdKdAzYlEl33nLOkoz+e5ymT831Gwut1wH/tkK8Nw9esoeKGmoC58jgAACCCCAAAIIINChBAj0OtR2s1gEEEAAAQQQQAABBBBAoG0LlJWVWQsIBAKy2WxtZjHtPdAzK+/MYzTNSrzUv9+VWZnXULMV+OQ+uIc8hx8l918Ol/kzDQEEEEAAAQQQQAABBGoXINDjm4EAAggggAACCCCAAAIIINBmBMxAzzAMlZSUEOi10q7FYjHF43EVFBTI6/VWvdW8Ay/x5msVId6K96VstsEZ2YsDVgWe57Cj5DroEJmVeTQEEEAAAQQQQAABBBBoWIBAr2EjnkAAAQQQQAABBBBAAAEEEMgTAQK91t+ITQM914b1VoCXXPaqUp99IhlGgxOyb9PVOkrTCvH2P1Cy2xvswwMIIIAAAggggAACCCBQXYBAj28EAggggAACCCCAAAIIIIBAmxEg0Gv9rYp8/aXiLzwtvfdPZb/9KqcJOHbaueIozcOPlmvvbjn14SEEEEAAAQQQQAABBBCoW4BAj28HAggggAACCCCAAAIIIIBAmxEg0Gu9rUp/86WiD9ylxBuvSEbDx2k6/7CnPEccbYV4zl13a72J8iYEEEAAAQQQQAABBDqAAIFeB9hklogAAggggAACCCCAAAJtX8CIRhQcM0yplStyWoyr2/4KTJsrm6+w+vPZrFIrP1Rs6cNKffyhssEyFZ4/WL7+g+odN2sdtfia4k8uleeoY+Xrd2FO82juhwj0mlu05njpL1Yp8sAiJZe/0eDLzO+ZdZxmz16yb7t9g8/zAAIIIIAAAggggAACCDROgECvcW70QgABBBBAAAEEEEAAAQRaVcCIRRWeOUmpz1fV+17zOaM8LO9Jp8h/1RjJZqt6PvvrOoWmjlPqow8q/sxml72kRL5zBqjgtLNrjGuGePHnnlT8+aeU+enHqiqtXALAlsIh0GspWSn1wXuKLL7L+rXO5nTK3f2gquM07SWdWm5CjIwAAggggAACCCCAAAJVAgR6fBkQQAABBBBAAAEEEEAAgXYiYAZ5ZSMvV+b7bxWYPk+ufbtXrSzz848Kjr3K+syxw04qHDREnsOOlJyuWlefXb9OpUMHKrt2jRX8mUcoGrGIMmt+zqmir6VICfSaXzax/HVFH7xb6c8/rXNw+zZdVTjgEutITVthUfNPghERQAABBBBAAAEEEECgXgECPb4gCCCAAAIIIIAAAggggEA7EUi+vUzByaPkOfgwFU+YtjGsMwyVz5+p2JNL5frvfVU8cYbsXbrWu2qzOi88faLcPXrK06u37IEShaaMVeK1Fwn0GvF9SafTCofDcjqd8vv9jRihmbsYWSVef1nRh+5R+qvVdQ7u2Pn3VgWn95gTJIejmSfBcAgggAACCCCAAAIIIJCrAIFerlI8hwACCCCAAAIIIIAAAgjksYCRiCs47mrrXrzAxJlyH3pE1WzTX32h4DVDZGQyCsyYL9fe3Rq1EgK9RrFZnfIm0MtkFH/xGUUfvleZ/3xf54Kcu/9Rvr4DrIo8s0KThgACCCCAAAIIIIAAAltXgEBv6/rzdgQQQAABBBBAAAEEEECgWQTMe8+C44fLscuuKpm1QLaijVVgsceWqPyWG+U5/GgVj5sqOZ2NeieBXqPY8iLQM1JJxZ95XLG/P6DMLz/XuRBXt+5WkOc+uEfjF0tPBBBAAAEEEEAAAQQQaHYBAr1mJ2VABBBAAAEEEEAAAQQQQKCVBdLpiuMw33pd/qvHyHviyRsnYBgKXT9GiTdetj6Tw6nofXcqs/YXySY599jLuk/P3f0gyWard+IEeo3f161VoWfEY4o98ahijy5WdsOvdS7AfdBf5Ot7gVz7HdD4RdITAQQQQAABBBBAAAEEWkyAQK/FaBkYAQQQQAABBBBAAAEEEGgdgdSqlQqOHip7p84quek22TtvU/ViIxpRcMwwpVaukD3QSdlgqWwer2zFARmhoMyjOs0jFQvPv0i+fhfWG+oR6DV+P1s70DPKw4otfVjRx5bICIdqn7jNJs9hR8l37oUyj9ikIYAAAggggAACCCCAQP4KEOjl794wMwQQQAABBBBAAAEEEECgYQHDUHjONOs4Rd/Z56lw0OXV+mQ3rFfZ0EHKrPlJNpdbPjO4O6Ov5HRJ2awiDyxS9P5Fsvl8Dd6vR6DX8HbU9URrBXpmYGseqxl78v9kRKO1T8fhkLdXb6siz7Hz7xu/KHoigAACCCCAAAIIIIBAqwkQ6LUaNS9CAAEEEEAAAQQQQAABBJpfIP3VagVHXS65XCqZfascO+1cPdBbv06lQwcqu3aNfOddpML+g6pX4aVTCl03Ronlr6vgjL4qumRYnZMk0Gv8/rV0oJddt1bRJfcp/uzjMhKJWidqBrreE/4q3zkDZN92+8Yvhp4IIIAAAggggAACCCDQ6gIEeq1OzgsRQAABBBBAAAEEEEAAgeYTiCxcoOjD98l70inyXzWmxpGZ2d8CPSNSXmcFXvy5JxSePUXuPx2i4utmy+bx1DpBAr3G71tLBXpm5WX0gbsUf+kZKZ2uPcgr8Mn711PlO7O/dSwrDQEEEEAAAQQQQAABBNqeAIFe29szZowAAggggAACCCCAAAIIWAKZH39Q2YhLraMVAzPmy7V3txoyZpBn3q+X+uxTFU+eKU+PI2s8k1j2ikKTR8vVbX8Fps2VzVdYqzCBXuO/eM0d6GW++8Y6LjXx2kuSka11Yja/XwX/7yz5Tj9HtiJ/4ydPTwQQQAABBBBAAAEEENjqAgR6W30LmAACCCCAAAIIIIAAAggg0DiB2CMPqvz2efIcfrSKx02VnM6aA6XTCk4epeTby1Q0ZLgKTj2rxjNU6DXOf0t6NVegl/5ilRXkmfspw6h1CvbOXVRwel8VnHKGbN6CLZkmzyKAAAIIIIAAAggggECeChDo5enGMC0EEEAAAQQQQAABBBBAoD6B7Ib1Krv6EplHLgYmzpRSLIxTAAAgAElEQVT70CPqfDz+wtMK33C9nLvvaVXy2QMlG5/d5A4939nnqXDQ5XWOQ4Ve47+TTQ30Uiv+reiDdyv5/rt1TsKx3Q4qOKu/vCeeLPO+PBoCCCCAAAIIIIAAAgi0HwECvfazl6wEAQQQQAABBBBAAAEEOpBA/NknFL5pmlzdD1Rgyk2yebx1rj4bLLOO3Uyv/kzeY09U0VXXVjyfzVrVXtH7F8keCCgwc4Gcf9iDQK8FvkeNDfSS77yl6OK7lfrko7qDvJ13le+c8+U95gTJ4WiB2TMkAggggAACCCCAAAIIbG0BAr2tvQO8HwEEEEAAAQQQQAABBBDYQgGjPKyykZcrvfpz+a8ZL+/xfRocIbVqpULjhytbVmpVb9lKSmSEQjIScetncxxPr971jkOFXoPMdT6wRYGekVVi2atWRV76qy/qHNO5+x/l6ztAniOOlmz2xk+OnggggAACCCCAAAIIIJD3AgR6eb9FTBABBBBAAAEEEEAAAQQQqC6QePUFhWZOkmP7HVVy022yd94mJ6LMLz8res/tSry9TGYoaFbpufbdX4WDr5Rzt90bHINAr0GipgV62aziLz2r6EP3KvPDt3WO5erW3Qry3Af3aPyE6IkAAggggAACCCCAAAJtSoBAr01tF5NFAAEEEEAAAQQQQAABBDq2QFlZmQzDUElJiWw2W5vBqK9Cz0glFX/uScWW3KfMmp/rXJP7oL/I1/cCufY7oM2sm4kigAACCCCAAAIIIIBA8wgQ6DWPI6MggAACCCCAAAIIIIAAAgi0gkB7CvSMRELxJx5V9JEHld2wvnY9m02ew46S79wLZR6xSUMAAQQQQAABBBBAAIGOKUCg1zH3nVUjgAACCCCAAAIIIIAAAm1SoD0EekV2m2KPLVFs6cPKhoK174PDIW+v3lZFnmPn37fJvWLSCCCAAAIIIIAAAggg0HwCBHrNZ8lICCCAAAIIIIAAAggggAACLSzQpgO9H/8jPf2YMs89ISMaqVXK5nLLe8Jf5TtngOzbbt/CmgyPAAIIIIAAAggggAACbUWAQK+t7BTzRAABBBBAAAEEEEAAAQSaSSASici8062goEBut7uZRm2dYfIt0DPKw8oGy5Qt3aBsWamMsg3KBoPKlv5a8XOwTEYmY937l/74gzqRbB6vvP9zmnxn9pe9c5fWweQtCCCAAAIIIIAAAggg0GYECPTazFYxUQQQQAABBBBAAAEEEECgeQTMQC+ZTKqwsJBArxbSzJqfZJSVWoFc1gzofvt9xZ9tULa0VNlgqbLr1zV5Q2x+vwpOOVO+08+RzV/c5PEYAAEEEEAAAQQQQAABBNqnAIFe+9xXVoUAAggggAACCCCAAAII1CnQoQK9TOa36rlagrmysqrAzqqsKyuTEY+1yjfHrMIrOKOvCk4+QzZvQau8k5cggAACCCCAQMcW+H59Vkv+mdK/vs5oQ8TQbl3turGfV/4CW4MwybQ0eklcK77L6A/b1t/PkPTt2qye/Sit1z5Na0BPt07q7mzwHTyAAAL1CxDo8Q1BAAEEEEAAAQQQQACBDimQfHe5ghNGSOl0nesvPH+wfP0HVfs888vPit5zuxJvL5N53KLsdjl+t4t8fS+Qt1dv6+e6mpFIKPX+u4o/94SykXIFrpstm6+w1f3bdKBXWnGMpd/IyKgM5DY98tKsnDMr6SqPwIyUt7pvfS90bLeDCs7qL++JJ8u8L4+GAAIIIIAAAgi0tIAZxt36UlJPfpCSYaZtkgrcNu21o12TT/eo0NNwoGcGgXe+mrT61xboVYZ4j76b0j+/zKgs+tuLJA0/yUOg19KbzPgdQoBAr0NsM4tEAAEEEEAAAQQQQACBzQUSy15RaPLoemE2D/SS77+r8JSxyoaCVhhjKymRkknrDjWzeY87Sf7hYyWnq2pcM8RL/vNNxZ58VOlPPpaRSlqfubrtr8C0uQR6OX41jWRSsaUPKfLg3VIsmmOvVnjMZpe9OCB7p06yBTrJXtJJ9k6drV+tnzv99mclnWUPdJJ5xCYNAQQQQAABBBBoLQEzzJvyj7iWr87I5ZCO39ep/oe7tY2/4RCvco6r12Q16uG4gr+FdLUFeu99k9HER+OKpySbTdqli10byg2F4waBXmttNu9p9wIEeu1+i1kgAggggAACCCCAAAII1CYQvX+hIvfeYR17WHTJsAaRzGq8spGXK/3FKnmPPVFFV10rm8cr858pJ995S+FZk5UNh+W/Zry8x/epGi80ZawSr71o/WwGPY4ddlLq048J9BoU/+0Bw1D8lecVWfS/yq5dk2uvJj1nK/JXBHO//c9mhnGb/Gwv6Sxb5c+BgGSruyqzSROhMwIIIIAAAggg0ESBl1emNeuphNwum4ad4NYx+2zZ0ZeVR21+9H1Ge+9o16c/Zmut0Pvwu4zueCWp4/Z16thuTsmQhj8Y11drswR6TdxDuiNQKUCgx3cBAQQQQAABBBBAAAEEOqRA+W1zFXt0sWo7VrM2EDOEC44eKru/WCVz75C963bVHqscz3PUcSoeN7Xqs/J5M2X+jUbB/ztLjl12VeLNV63KQCr0Gv7apVatVPncGUp/9UXDD9fzhHlHnVUxVxXKbQzoKv6sc0UlnVVR11lyOJr0PjojgAACCCCAAAL5IBBNGhrxYFyf/5zVaX92achxW37cd+VRm/vt4tCRezk0//lkg3fomWsPxwwCvXz4EjCHdiVAoNeutpPFIIAAAggggAACCCCAQK4ClZVzxRNnyHNErwa7JZa/rtDEUXLts2+tR2XGn1qq8NwZcv/pEBWbd+N5PLWOWXnUJ4Fe3eSZH39Q5M6blXjztTofsm/T9bcAriKQ2xjW/RbQ/RbgObbfscG95QEEEEAAAQQQQKA9CpjVdNcuictpl27o69Vu227ZqQKVR22aNjPP9sr8+cZnEgR67fHLwprahACBXpvYJiaJAAIIIIAAAggggAACzSlg3msXmjBCqZUfKjB1rlzd/9Tg8OlvvlRwxBDJyCpwwy1y/mHPjX0MQ+E50xR/5nF5+5wq/1XX1jkegV7d1EY4rMh9dyj25P9J6XTNB+12eU84WYUDL7XCPBoCCCCAAAIIIIBA3QKP/ztlVdSZ1XXnH+HSLS8m9f36rNJZqcRn00ndnTqnh0s+d8379DY9avOio9066y8uPfNhmkCPLxwCW1GAQG8r4vNqBBBAAAEEEEAAAQQQ2DoCRjSi4JhhSq/+TO5Deyq9aqUya3+xJuPYcSf5+g+St1dvyb7Jv2I2DEUW3aLokgfk3HU3+UdOkHP3P8qIxRR99EHFHrpX9m23U2DGfOuevLoagV4tMumUokuXKLr4bpl3FdbWXPsdKP+w0daxpTQEEEAAAQQQQACBhgXMAG/pv1LyuqR0RsoYUnGBzfp9JGFYA+y+nd2qvisprB7qbXrU5oyzvHI7RaDXMDlPINCiAgR6LcrL4AgggAACCCCAAAIIIJCPAtn161Q6dKCya9fUPj2bXd7efawASU7XxmfM4GnJ/YouvkdGIl6tr3OPvVQ8erIcv/+vepdMoFedJ/H6S4rcuUCZNT/V6mZ6Fl18pdwH98jHrxJzQgABBBBAAAEE8lZg7N/j+ueXGWt+++7s0OiTPdo+UBHcvb06o2lPJBRNGDXu19v8qM09tq/4R25U6OXtVjOxDiJAoNdBNpplIoAAAggggAACCCCAwEYB82jH0JQxSn/5hQoHDZH3uBOt4M6IRhV9YKGijyy2HvZfM17e4/tUdcz+uk6hqeOU+ugD2Txe2YoDUjKhbLBMNn+xii67Wt5jT5RsNY8tqhyEQK9CIv3FKuvOQfPX2pp5pKZvwGAV9Dm1eqUkX2QEEEAAAQQQQACBnARGPxzXv77O6L+2tWv2OXVX4e3Uya45/b3qXGhTbUdtVr6MQC8ndh5CoMUECPRajJaBEUAAAQQQQAABBBBAoE0KpNMKz75e8ZeelftPh6j4utmyeTzWUZBB8969j1fId2Y/+c67yAr1zJb69GOFrh8jo6zUCgE95nGddbSOHuhl1vysyJ3zlXj95VqFbC63Ck4/W76+F8rm87XJrxCTRgABBBBAAAEE8kGgMtA77c8uDTnOXWNKX63NasSDcWUNafpZXv33TnbVdtRmZUcCvXzYVebQkQUI9Dry7rN2BBBAAAEEEEAAAQQQqFUg9eG/FRw7TPZOXVQyf6HsnbdR/IWnFb7herm6H6jAlJuqwrzKARKvvqDQzEly7raHSmYtkK3IX+vYHTXQM+8tjNx3p2L/eERKp2q18Rx1nIouHip71+34ZiKAAAIIIIAAAgg0UWD+80k9/u+U/rK7Q1PPrPiHaJu2n0qzGnpfXLGkoclnePW7TnYNvS+mX8sr7tfLpQ0/yaOTujtrPBqOGRr+YFxmaFjXM7mMzzMIILBRgECPbwMCCCCAAAIIIIAAAgggsJlAatVKBUcPla2wSJ3mL5J9m64Kz5hoVe35zh2owgEX1zAz7+MrvXKQjHhMJTNvkXPPvWp17XCBXjqt2OOPKPLAIhnhUK0mzj33tu4rNH+lIYDA1hVYFzJ05f0x/RKs+y9z/7CtXTf288pfsPF44XuXJXXfstrD+soV5fIXuss+T2v64wkl0uIvgLfuV4G3I4BAOxD4+z9Tuv2VpPbe0a4b+npV4K5+LPzmFXqdi2wa9/e4SqO1//+AVFqKJAw57VKR1ybZpMuOdeuYfQj02sHXhSW0AQECvTawSUwRAQQQQAABBBBAAAEEmlegfP4sJd5epqLBV8hz9PE1Bq+tQi80ZawSr72owvMHy9d/UM1Ab/06lQ4dKCNSrsCM+XLt3a3DB3qJN19V5M4Fyvz4Q60Wju13UOGgy2VW5tEQQCA/BCqrNUojWxbo3fJiUkv/1bRAb33Y0IjFcf3wa9bCyCUAzA81ZoEAAgjkp8DXa7O6ZnFFBd61p3h0xB+rB2+Vx2vu3MWuOf1q3rG3+ao4cjM/95lZdRwBAr2Os9esFAEEEEAAAQQQQAABBH4TiD22ROW33CjP4UereNxUyVn9LzciCxco+vB91e7Qi96/UJF775D7kMMUmDxLcrqqeSbfXqbg5FFydOmqkrl31HlsZEeo0Et/9YXK586QWelYW7P5CuXrd6F8p59dw5EvKQIIbF2B977JaOKjcW3jt2tOf686F1av5qhrdpX3NF3cy60z/1L9v4+5rMiMD298OqFnV6SrHifQy0WOZxBAAIG6BTb9b2tXv03X/82rPba3Wx3eXp3RtCcSVth37mEuDehZ8469zUcm0OPbhsDWFSDQ27r+vB0BBBBAAAEEEEAAAQS2gkDmh+9UNuIyGaGgfAMulu9v/SS7XTIMJd95S+FZk5WNRlQ8alJVBV/6q9UKjrpc2WBQvv4DVXjuwIo+ktKrP1No8mhl1vykgv85TUVDR0m22v8SvD0Hetl1v6j8zgUy7xM0LWs0u10FfU6V74JLZC8ObIWd55UIINCQwJufpzXlHwnt0qXmsZp19U1lpJEPxfXR95lGV9VVHrVpHuNp/ufTPPqTQK+h3eJzBBBAoGGBsoihMX+P6/Ofs9Z/X4s8NmWNiqMzzdZjD4fGn+qVu+apmTUGJ9Br2JsnEGhJAQK9ltRlbAQQQAABBBBAAAEEEMhbATN0Cs+eIiMRl63IL1uBT0omlA2WSTa7vL37WPe6bVqJl3jleYVvuF5GKimbxyubGUqlU8qWlUlGVu4D/qziiTOs8epq7THQM6JRRR9cpNjSJZZNbc2sbCy69Co5frdL3n4nmBgCCEiVf1n7590cmnG2NyeScMzQ8Afj+rE0q8lneHXQfzly6lf5UOVRm2uDWQ09waOl76Zk3utEoLdFjDyMAAII1CkQTRp6aHlKz61IV92Pt12xTacf7NIpf3LJUfFv1BpsBHoNEvEAAi0qQKDXorwMjgACCCCAAAIIIIAAAvkskP72a0UX363kW69XBHsut5y776mCs86Tp0fPqgq8TddQ1efd5TLKw9YzZkjlO6OvPMecYAV99bV2FehlMoo9tVTR++6sCEJraY5ddrWCUdd+B+bzV4G5IYDAbwL3LkvqvmUp9d7PqZF/9eTkYlbTXXl/TLGkNLufV3/YNse/GZa06XFwJ+7v1KCj3Rq5OE6gl5M8DyGAAAIIIIBARxIg0OtIu81aEUAAAQQQQAABBBBAAAFJkUhEyWRShYWFcrsbvi+lNrTk8jdUfufNMo8vra3ZO3fR/2fvOqCkqNLu7dzTE5EgBlSCEVBclVVXjCgCJhBBAcOuupiWJeecJcuK2f1FBARZhJUgKhhwxSwqRkAMqASBydOx6j/fa6qp7q7uro4z3fO9czwCUy/d9/p1zXffd2/+Xf1g73yDyHjkwggwAtmBwMLX3Vj1kQdnHG+E0wPsOSjBKwEOmwF/OdWE+zpaUeIIlhT+7bCE/s874fICZx1vxHd7JVDWHkm7NWtoxF8vtaDDGWZoCRErUptNio2Y3dsOmxki248z9LJjv/AoGQFGgBFgBBgBRiBzCDChlzmsuSdGgBFgBBgBRoARYAQYAUagXiDg+exjlI0dDNlZI+QnbR2ujD1vrwflk0bB9d7bsLQ5B8XT5sPgyA+uR/522z5G9b8fh3fn9wHZS0vbc+Doew8src+O6FsXewD164lkCD3vj7tQOX8GPNs/1wTNYLMhr0dvOG67CwZ7Xv0ClmfLCOQAAiNedOKjH3wRZ9K02IApPe1o3vgoUf/xbh/Gr3QKAlCrELHXo70F/a6yBpF6aqnNkTfa0OF0syACmdDLgY3EU2AEGAFGgBFgBBiBlCPAhF7KIeUGGQFGgBFgBBgBRoARYAQYgfqLAMkulo3oD++ObwUIegk954b/omLuNOFDp0noeT2ofOIR1KxZKZ4xFpcAVhvkmuqA7CVlgxGJJFJCuERFIBFCTzp4AFXPLITzjQ2ATCJ5IcVggO3KTij4+z9gbNiYV4ARYASyFAHK0COPpT81N+If19jQqNAAnwS8sd2LR193o9ol40+nmDCtlx2WI1Z5O/dJmLrahSqXjH5XWnH5WWbhx0SE3cy1Lnyy2ycy78Z1t+PCVv5KoVKbg7vaBNnHhF6WbhweNiPACDACjAAjwAikHQEm9NIOMXfACDACjAAjwAgwAowAI8AI1BMEZBlVT/8L1SteCExYD6FHko2lQx4AEUZUtAg952vrUDFrMoyFhSgcNh7WP//FT9xJkvBwq3p8Pgz5+Sh++FGYW55aTwBPfJrxEHqUaVm97DnUrFwK2eXS7NRyZhsUDBgBc8vTEh8U12QEGIE6j8CaTzwgwi/PasD0XnacdUJsOV01QXfZmWaM6+b35QuV2iTikAoTenV+G/AAGQFGgBFgBBgBRqCWEGBCr5aA524ZAUaAEWAEGAFGgBFgBBiBaAioSa78O/8Ox+33hD0uu5wiY8255iX49u8TmWuGgkLYLuoAx139YDr2uKggUzadc93LcG56FdJvv8LQ4Bg0WPAsjI0Sy65SpDbJO43INt+vv8TO0FOkNrdugfW89nB//H4YoUckUvm4IXB/8gEK+v0Tebf0CZoX4VA2ZhCo/8IhY2C/9oaMbC7yoKuurobFYhFedNlUdBF6kgTn+tWoWvQUpMOHNKdnOv5E5N/7kD5Z1WwCiMfKCDACmggcqpIxcLETvx6WMLSrDZ3ONutCasX7Hjy52Y1Wxxoxt68dNW5gyFIn9pdJUKQ2lYaY0NMFKT/ECDACtYyAcimBvEMHd7GhSzv/eag+w/QMsWUTI+b0saMwz3+p4UC5jH8ursG+Mg01hCMNhtbR0w8/wwgwArmBABN6ubGOPAtGgBFgBBgBRoARYAQYgVxCQOUnR9PSIvSk/XtRNm4ovDu/AwxGGEtKALMZcmmp8JYzFhWjaPIcv69caJFlODesQeXCuSAyjIrBZoe5RSsUTZwFQcjFWRSpTSIiC0dOQs1LLwiPtVgZeorUJpGQtss7onza2HBCr7oK5TPGw7vjOxQOHAlr+4vDRlc+ZTRcb72uiVWcU9H9OBF6RIxZrdacI/TcH/wPlU8tgO+n3Zp4EHGc3/du5N3UU+w7LowAI1A/EEiUbFu/zYs5611QgtBLt3pAJJ/ewsFrvUjxc4wAI5AJBBT/z18OSqI7NaFH0sPj/+PC7gP+n0UqLg9Q45Zx6RlmjOvulxym8tthCf2fd+JwFRN6mVhL7oMRyDYEmNDLthXj8TICjAAjwAgwAowAI8AI5DwCaj85mmwYoaci/CxntUXh6CmBbDypvAzl44fC8+U2mE87EyUzHxVZe4Eiy0I+seq5J8U/2a/pCkffe2BqGj2bLyroKqlNR8++cPT5G8pGD4xJ6ClZiNR2yezH4P1xF8onjtD20IsyAKnsMMqGPQTvT7tRPGm2JuGXjk2Ti4QerUHlglnwfPGpNmQmE/Kuvxn5d/aDoVC1r9IBMLfJCDACGUdg01dePPaGG61PMGJst6MeecpAtDL0lOD1nkMSBnW2oX3LI8Z6qtGHZui99IEHr3zm1Z6fDFQ6ZXglIN9mgMUMNG9sxMSbbeLvXBgBRoARqE0E1P6fyjjUhJ6esZVStvMSJ/aVSkHeolT3490+jF/pRKNCI+bdbscx+Xzu6cGUn2EE6gsCTOjVl5XmeTICjAAjwAgwAowAI8AIZAUCapKLsu68u3aEEXqeb7ajbER/GEwmFM9aGOZb5t31PcqGPiiy74qnzoel3XmBuVN7ZcMfglxVhYIHB8HetZvfiy6JokhtmpqdjOIZC2CwWFA2akB0Qk8ltVk4aBTsnW+Aa8vm+Ag9SYL3hx2oevpRIcdpv7oLCgePBsyWJGajv2ouEXokqVn17EI4N64T0q1axXrxpSi4bwBIZpMLI8AI5CYCX/8qYeRyJ8xGYFZvO1o0CfbIe3+nD5NWOWExB3voTXrZhbe/8aJrOzMGdfF75CnF4wNGLXfi0x99UHvoRUIw0SzA3FwRnhUjwAjUNQQUqU2SyKRXaJLIjJfQe+1LL2avc6FNMxNm9LLDqhI7ePc7L6asduGkhsFSnHUNBx4PI8AI1A4CTOjVDu7cKyPACDACjAAjwAgwAowAIxCOQAjJRSSVloxkLOJLrq7SJtRkGRXzpsG5fg3sHTujcMjYpOUS1VKbxSTxee75iNi/asZqqc2icdMECRdrXkp1RV5T+bvBYoXjtjuR1+t2IR2aqZILhJ7DYoZ31YuoWb44IL8aip/5lJYoGODPnOTCCDACuY2A2wuMWO7E5z/50LaZCWO72dCwwH/p4+eDEoi4271fwoWtTJhw89EMPiXATcHtB672e0lRLZ8ELNvqweItbphNwMQedpzfPDyDT40qE3q5vcd4doxANiOgSG2S/2f/a21Y9aEHu/ZLcRF61W4ZQ5Y4sXOfhCFdbbimbbB0uSJRfEELE2bcmrn32mxeFx47I1CfEGBCrz6tNs+VEWAEGAFGgBFgBBgBRqBOIxBKcpXPmKBJ6MkuF+SKcpAOmbGoJCzDTio9jNKB/SAd+kNkzFnObCPmHfj3A/tQPP0RWNq2Sw6PEKnN/Hv/IcYSi9ALldqkzD4qegm9ygUz4dq6BYAc8Aw0HXeC8O4jCdJMlawm9Cor4dz4CuTlz0M+dFATMmPDxsj/2/1CljXZLM5MrQn3wwgwAskjQL5PY1Y4sbdMFpl6BXYDSGKuvEaGLANNiw2Y0tMuZDCVQj9/cpMbKz/0iGcUqUzFI4qIvh7tLeh3lTXgExVppEzoJb+G3AIjwAikHgG11Gbnc8y45worhi11xk3oKRcgji0xYl4fO0pCJDUXbXHj+S0edDrbjGHXBWc8p35W3CIjwAhkGwJM6GXbivF4GQFGgBFgBBgBRoARYARyEgEtkkvJRAvz0IuBgHvrFpRNHA5zi1ODPPQ8X38ppDpJMpGkKauX/B/cH20VmVnGomLYOnYW8p6G/AJdGIdKbRqLS0S9qISehtSm0pleQk89OBo7ZZdVL1sEQ34+ih9+FOaWp+oaf7IPZSuhR2teufQ5+L78TBMCg9UKx62U8XgHDDYOJCW7T7g+I5CNCJRWy1j6ngebtntBfyZCroHDgCtam9H7YgtKHOFSzRTs/nCXT2Tj7dgrCQ88kpFrdawRfS+xCm89PQLPTOhl447hMTMCuY+AQsQ1KTZidm87bGZg8JL4CD1Fgvizn3y49worel0YLhO/8HU3Vn3kwRnHG+H0AHsO+s9Th82Av5xqwn0drZpncO6vAM+QEWAECAEm9HgfMAKMACPACDACjAAjwAgwArWNQASSKxFCTzp0EKVD7ofvtz0oGj4BtiuuCcxOIcwMeQ5A8kF2e0A+fVSk0lLhnWY6oZnI6qOMt2hFS2pTeT4aoacltanUS4TQE3W9Xgis3n0TeT16C5+3TJRsI/Q827eh6pnHQP/XLAYj7Nd0Qf49D8HY4JhMQMh9MAKMACPACDACjAAjUOcRUEttjrzRhg6nm5HI5YOPd/swfqUTRXkGzOubh6Yl4dccRrzoxEc/+CJiopUlXecB5AEyAoxAyhBgQi9lUHJDjAAjwAgwAowAI8AIMAKMQGIIRCK54ib0vB5UzJkK5+vrYb+6i8jCI286pVQvew5Vzz4m/mpudTqKRk+Gqdkp4u+UIVg2ZhB8v/6iy19P3ZaeWZP/WuHQsSgb3h++vb/pqSKeKRo/A7YOV8Z8vnrxM6ha9BSsF3VA8fiHk/YGjNkhgGwh9Lzff4OqZxbC/emHEadF60M+eeSXx4URYAQYAUaAEUgGASWTyeVFTG+xGreMLd/5sPELL+jPD99qR2GenlxO/wjj6SuZOXHd+otAqNTm4K42kW0cL6FH7Uxa5cI733rRtZ0Zg7poqyBQht6rn3vxp+ZG/OMaGxoVGoQf6RvbvXj0dTeqXTL+dIoJ03od9TGtv6vDM2cE6h8CTOjVvzXnGTMCjAAjwDnRH/cAACAASURBVAgwAowAI8AI1CEEIvnJ0RDjIvRUZJ7l7HNRPGk2DAWFQTNVSC9T0+NRPPNRIb2pLoqEpsGRj5J5T4psvUilZtWLqH5pSYQfH/W2EzKcVhssp5+J/L/3R8X0cfD9cUC7ntsFyvwzWKwwiMxBAwoHjhTkY/n4oZCqq1A0cpL4e2hR5ma79CoUjZ2WEc+3uk7oeXfv9BN5H/wv4jqaTjwJ+X//B2wXX1aHPhU8FEaAEWAEGIFsRUDJZPrloCSmMLiLDV3amYOmQ8Tdpq98WL/Ng137/HKCVFo2MWJOH/2Enp6+shVHHnfdQSBUapMINirxEnrb9/gwZoULJiMwq7cdLZoc9SHVO9s1n3hAhF+e1YDpvew464T429DbFz/HCDACdRMBJvTq5rrwqBgBRoARYAQYAUaAEWAE6gMCUfzkaPq6CT1ZRvWSf6Nq0dMwHX9CRMnMAOl1+dUoGjM1DGG5ohylQx+E98ddghC0tr84oVWI6qEXpcVIkpuBce3aIbL87Nd0DW6FJTeD8PD9tBtV//cEXP97C5DpPnh4MTZpivy+f4P9musyks2Y0EbiSowAI8AIMAJZhYA6k0kZuBahp5YULLQb0KjIgN37pbgIPb19ZRWAPNg6h4CW1KYyyHgJvbnrXVi3zYtLzzBjXHd/ll+85VCVjIGLnfj1sIShXW3odHYwWR5ve/w8I8AIZB8CTOhl35rxiBkBRoARYAQYAUaAEWAEcgQB13tvo3z8cOFdp6cQCdNgwbMwNmp89PFQMm/KXJianazZnOvN11A+dQxEBt/UeRBeeqqSKBEX2lmi7UTz0FPISGPjY0UGnuWstv5uJQk1a1eh6vH5MOTloXj6IzCffpYeOJN+pq5l6JFcKsmOut58PeKeMjZuAkfvvyKv841M5CW9A7gBRoARYAQYATUCSiYTSWYaDMCBclkzQ2/KaheIkOv5ZwtOO86IDdu8mLPeFRehp7cvXiFGIBkEntzsxor3PbqbiJRl+sN+CUOXOuH0yJjYw47zm5t0t6l+MF4SMaFOuBIjwAjUaQSY0KvTy8ODYwQYAUaAEWAEGAFGgBHIZQTcH76HinnTI05RLi+D7HIK6Uwi30yNGqNo4iwYj2noryPLcL6xAZVzp8GQn4+iyXNgObNNxPY82z5B2egBMDY5TkhqGksaBD1bVzP0xFQrK1A+cyLc770jxqxIeco11eJnJNNJ2Xu2KztlbMvUFUJP2r9XEHnknUgEp1YxNmwMx213Iu+6bkG+ihkDiztiBBgBRoARyGkE1JlM/a+1YdWHHuzaL8X00CNQ1sdJ6CXTV04vAk8u5Qg8944br3zm1W5XBiqdspCMzbcZYDEDzRsbMfFmm/i7ujz7lhtL3/PE9L7b9JUXj73hRusTjBjbLdwjjzP0Ur7E3CAjkHUIMKGXdUvGA2YEGAFGgBFgBBgBRoARqC8IxJLcdG3eiIpZk0VmmiDzWp8dFRoivkqHPQTvju9QOGgU7J1vCHo+4KFXWIiS2Y9H9dCL1lE6MvREf5IE11uvo3rlEvh2/wDZ4xZkp7XdeXDc8XeYW7TK6NaobUJP+uMAql54Fs5X/wt4tYNNxgbHwHHrnbDfcLMgPbkwAowAI8AIMAKpRkAtf9n5HDPuucKKYUudaSH0ku0r1XPn9uovAnqz5faWyhj4Qg0OVsoY0tWGa9pGlsn8+lcJI5c7YY7gs/f+Th8mrXLCYmYPvfq783jm9R0BJvTq+w7g+TMCjAAjwAgwAowAI8AI1FkEohF6ni8+Q/mEYWLsRRNmChlNPcW54b+omDsNxsLCoHq+X35C2ZhBINnGvOu7o6D/cAi9LC4REagtQk8qPSw8E51rXxakplYxFjdAXq/bkXfjLTDYbLyKjAAjwAgwAoxA2hBQ5C+bFBsxu7cdNjMweEl6CL1k+0obCNxwvUNAL6G3/H0Pnn7TjdOaGjG7jx0Oa+T3a7cXGLHcic9/8qFtMxPGdrOhYYH/+Z8PSpj0skv4TV7YyoQJN4dn8NW7ReAJMwL1EAEm9OrhovOUGQFGgBFgBBiBbEJArqr0e0K99TqkQwcBgxGmJseKzKK8br1gyC/QnI73h52oeuoReL783C9ZaLHC3Oo0OP52P6ztztckKkL70lMnGpaRxpDX6w7YLr4UMBojVpddLng+/VBk3khVlSieNBsGR77upVMyrWRnDYrGz4Ctw5W66xJeNWtWwrnmJfj27xNeXCTxSG04brsr2L9No1Xp0B9wvfsWnK+sgu3yjnD0+ZvuvklCsurpf6F6xQvQ9IuL0VKi+0U0K8vw/f4rKOvNuXEt8v/+j7hwg9eD8kmjQL54ljbnoHja/LjWTGtqkQg9wri0/z3w7f0NBpsdhqLiiMgYHA4UjZwEc6vT/c94PaiYPwPOjev8a1tcIvaiVFoq/i789Wi/FRTqX7d6+mSmCT2SRK1etgg1a14S55pWMRYVI6/n7cjr1lPsDS6MACPACDACjEA6EVDLX4680YYOp5uhl+hQxqVXcjMVfaUTC267fiGgZ5+XVskYuMSJXw5KuO8qK3q0t8QEafcBCWNWOLG3TBaZegV2g/CcLK+R6dcVNC02YEpPu5D35MIIMAL1DwEm9OrfmvOMGQFGgBFgBBiBrEHA+/03KBs/DNKBfYKQM5SUAJIM6fBBIb1nOukUFE+dB9NxJwTNyfXma6iYPcVP5B0hOxSfLSIu8u/qJ4gpdfYRETllI/qL7CR6xtigoahPEoWR6kQEUpZRs3Ipqv79eEASkPzP4HZBKisVpKS9U1cUDhgR5GVFJJ77/XdR88pKeL/6MpB5Ey85RH3QXLw7vhVDjIfQIy+usnFD4d35XQAHGA2QS0vFeMhzTcunjQgm56uvCCLM99uvghiikn/n3+G4/R7de05NRMZL6CW0X46QeDWv/Ae0b0jCUCnx4EZ1lMw3QYqlm9D74wAO978btF6xCpHexTMWBHvrSRKcmzeieun/wbfnZ1CUQBDlN96CvBt7MBEUC9QjP88UoUcSptXLF6Pm5RchV1drjs5QWAhHj77I695L+C1yYQQYAUaAEWAE0o1AqPzl4K42UC6RHqJDPTY9hF6q+ko3Jtx+/UFAzz5f84kHC193iyy7eX3z0LREn/pFabUsPPc2bfeC/kyiGQ0cBlzR2ozeF1tQ4tDXTv1Zjbo1UzqvtnzrxaItHuw5KAmfRasZaHWsEX0vsaJ9S5M4K0PLoi1uPL/FE3Uyg7vY0KXdUdlWrb4K8wy4sKUJ93W08l6pW1sjJaNhQi8lMHIjjAAjwAgwAowAI5BqBAJeX99/A9ulV6Fw8OhANp5v3++omDoGnq+/DJMGpCy+0iH3w/fLz3D07APHHff6yQlJQs3aVah6fD4M+fkofvhRmFueKoZNxF35+GFwf/w+LG3boWjiLFCWC12BdK57GZUL5wImE4rJo+zc82NO1fPlNpSN/Cfg8yH//gHIu667PxtPluH+4H+omDkRck0NiiY8DOuf/xJoT8nGon8g3ysiKmmOcZFDqgw3pWHdxJTXCzGGd9+E5ay2KBw9BaZjj/NjVFWJijlT4XpnE6znX4iiiTMDpA+RYAFyyWCE+ZQWkGuq4Nv7e1yEXigRGQ+hl+h+8XyzXZCfND9aI/NpZ0La+xtI0lA3bgBIrrJ0yAOQDvoJwbjWLOaO4gfqKgLpJvToIkLNqhdR/dIS/+UCjUKErePm25DXo3fSGaF1FWceFyPACDACjEDdRCBU/rJRoT9ErYfoUM9ID6GXqr7qJpI8KkaAEcgVBEg2dfZ6FzZ/5RUZlfk2AyxmwOUBatx+cpYyNftdZQ0j9Yj8XfWRfkKPyLzH3/DXob7yrAZBHHI2Z67sJu15MKGX2+vLs2MEGAFGgBFgBLIWAfeH76Fs3BCYmh6PkrlPwHhMo6C5uLduQdnE4TCf0hIlsxbCUFgkfk6EU/nk0TCfejpKZj4aLBuokkRUZ44ppI7BnoeS2Y/B1Ozko32pCDLbJVegaMxUwBzZyFwEMeZNF0SgvcuNKBw4KljeU5ZRMW8anOvXiAB8wX0DAn1VPvIwUWfIu6mXyD4kYq184oi4yCElw40kMum3Bco41EtMeXfvRNmQB0V2XfGshTC3PC0Ic++u71E29EGRVVgy70mYTmgmfk7ZeRXTx8N68aWwXdlJSDhG837T3JQqnC1t2sH7ww6xdg0WPBtT4pPaS3S/eL//Vkh82q69HraLLhX4l40aAM/2z3XjFpDa3LoF1vPa+4nhFGXoZe0HOI6By5TRWlMjajgc2ZVZli5Cj7J1SVazZvnz/qxejUJSqnndb4ODiDyWR41jx/GjjAAjwAgwAqlAQEv+Umk31YReKvtKxdy5DUaAEWAEIiGw8kMPntjkFuRa/05WdGxjFsSdTwKWbfVg8Rb/z6b0tKHNiaagZka86MRHP/jQ70orel4YW56VMjhnrnWJNogg7HaBRfT1e6mMsSudwm/xnJNNmNHLLog+LrmBABN6ubGOPIscQSDM94cyNMiz6PKrRYZDOn2i9HpSRYI61CeKshxMJ54ER++/wn5lJ22fqFC5L0kSASnbRR3guKtfICsk1vKqsyLilXYT2TLbPkb1vx+Hd+f3fmk8HT5blB1U/dyTcG3dEpDjiznf0Imk2icqjfslbA2S9Imqb/sloh9ZjM92KO6p9kTT83mrzb3ufu8dVPxrFiynn4nC4RPCJOQCJFx+QRDpo5BpoWSZgmfNy8tRuXAOrBd1QPH4hwU5Rz51JNGp/jc1/kpfxsIilCx4JoxcDForIuweeVhk4jlu6YO87reGfYSqFz8jfAHpfBcEYYTi2rI5LkJPyXCjc7Fw5CTUvPRCXMQUkVvl08fBWFDgz1IkUlBVlEw8+r4Kk3AMmUO8hJ6yv4lMJUnU8mljxfeebkIvwf0SdjRXV8VN6ClSm/T9RZ6BNHYm9GJ9ex/9ORF6paWlMBgMKCFZ3SwqKSf0vB7UrH1ZSKEKz1CNQnKaeTf1hKNn38BFhiyCjIfKCDACjAAjkCMIPLnZjRXvR88kUU+1ZRMj5vSxg6TgQkusDL1U9pUj8PM0GAFGoA4iQBl4Q5c68c1vkpBGvftya9Aoq90yhixx4rvfpTDSzuMDhi1z4ouffQiV1dSaKmXnjVruxIe7fOh8jhmK5LHy7I69Eoa/6ITTLWNcdzsubBVMHtZB+HhIOhFgQk8nUPwYI5BuBNS+P4p3E/UZ8Ik6oZkInob6RFGGR+W/ZvmJqFCfKIMR+XfeC0efvwVlhyTkMRQJgFCfqCNjCPhEAbBf3UVI5VFGh1KI4KiYNRmut14X/0TZHLBaj3o0FRX7PZpanx0dehWxRA/GReh5Pah84hHUrFkpslGI3KAgWcBnKwJ+7k8/RMWU0ZDKy456erndgRv0WvPVmkSqfKLSvV+0xp6wT1Q93C/S4UMonzhckCpEnBspWG00xfxsh+KeMk80ZQxmc8zPW13Y69EOAOfaVaiYPwPW8/6MokmzYbDZAK9XZO1R9l7hkDGwX3tDWBOu995G+fjhsLRui+Jp84VEXSyCLR4iK+b3hdcjfAGJ8Ct4cDDyuvWKWCUuQk91SYAC/XT2l40eGBehF2vs7o8/QPn4ITA2OU5k6JGfXqQSD6GnJiJJ1hR2u5DBjIfQizV2zf2iUYm8yuLJ0FMulVBTlN3p/XFXXCRsrHHH83Mil8R3KkmHxsgijafddD/LhB7E2eXc+AqqXngW0oH9mpDTe14eeRz2ut3/3sSFEWAEGAFGgBGoRQSee8eNVz7zao9ABiqdsvCNUuTmmjc2YuLNNvH30BKL0EtlX7UIGXfNCDACOY4AZSeP/48LPx2U8EBHK65qHZ4Wp2Thdb/AggevPkr4KZnNvx6WMLGHHec3j07AHaqSMXCxE/vKJIy5yYZLTg/uS034UbYfZf1xyQ0EmNDLjXXkWWQ5AupAfZhP1C8/oWzMICGZFir1Rv9GPlHSH3/AcfvdyO97tz8TTuUTJTyfpj8iPKGoJOoxFAlihZTS8olyvrEBlXOnQfZ6UTh0LOzXdA0043xtnSD0jIWFKJowE5azz/WPT+XRRD5GYXJ5IQNRE0v0o3gIPaUujaFw2Hi/jxWJWUuSCKhVL35WEASR8LN37IyCgSP9HlIqXyypoiJsvqH4JeMTlcn9orXuyfhE1bf9QvhVPfMoql98XkgTFk+ZG5ByVHvAxZRxTMoTzYPySaNAJFaoJxqR0uXjh4L83kI/b+qzorb2eqRzh8ZG50vV/z0Bg8kURP7rIWO0Mvu0svbU/aeE0JNl+H7/VZCHzjdehaXtOSgmIjKKVF48hJ46w40ugBgslriIqWhfpST/537vbVQ+9S/IpYfFGUfSmtGKbkIvhIjMv/cf8Hz7VcoIvWj7RWv8evZQoJ5yqYQI5EGjYO98A+JZs1S/vlRUVMBL37mFhUzopRrcCO0lnaFHagVvbED180/Dt/c3zV7oXcR+/c1w3HYXE3kZWlfuhhFgBBgBRiA5BFItuRltNPH2ldzMuDYjwAgwAokjcKBCxuAXnNhbJmH49bYgwu9AuYx/Lq5BjRuY3ccOymqOVn47LKH/807hyxeJAFQ8+S5oYcKMW+2JD5xr1ikEmNCrU8vBg6mvCCh+T6YTTozqE2UsKgnyLHK9+RrKp47RlvVSZamoSa5EPYY010aWhTSba/PGmD5RQTJ2VG/yKOFzpUXACaJyYD9QFl80STd1VgRlPXl37dBN6KkDtgX9/om8W/oETZH6JiKVAuRq2T7P11+KILOQ3Zv/FIyNjw2qV/nEfNSsXBpdRi9Jn6hM7pewdVcFr+P2iaqH+4UIatovnm+/RtHYqSDCXl082z5B2egBMBQ3iCormIwnWoC8InI/iiea+LxNnQ9Lu/PEEOvCXg/C6pvtAkvCVCnm5q2ErKS5RavAv+khY7QIvcBaFBSFe+gRHts/F9luVGJJTYZ+bpTsv8C/G4ywd7oOBfcPiCilrDyrlxwKzXCznHs+9GAR7XtXITGl/XsDj9GZRxnXlBUpLkBEKXoJvVAikjKPIsmp6n1PUOrH2i9a7cWDm1pqs2jcNJGJrnfN9M4lnueY0IsHrdQ8mzChJ8tCpaCKiLxfftIcDEmA26/rJrJto2XDpmYm3AojwAgwAowAI5A6BOIl2WJl6EUbWbx9pW6W3BIjwAgwAvoQIP+8r/b48NRmt5DjvPhUE8Z2C/a1Uwg6lxc463gjvtsrgc43+rW7WUMj/nqpBR3O8PvxUVEIwEOVsmaGHj3DhJ6+9cm2p5jQy7YV4/HmJAKJSr1VL3sOVc8+FpE8qnx0NmpWr4C9azcUDhwpsEvUk0oLeD1BT63AJklaChm4Lz5D0fgZsHW4Mqh5EZgefD+8e34S2SvW9heHdx+SFeH+5AMRGNOboacn20ZrXbSk+tSD0yPplqxPVCb3SyjwyfhE1cf9Ih36A6X974FUUa5JAvl++RGlg+4DJBnFsxeCCKrQkqwnWixyIdK61IW9rsbCu/M7cYFArq5GQNLXaETeDT2Qf+9D/kxZyvLVIZeoRRap61FGs/CPKyr2Z99+8gEq5kyFdGCfIODiJfRqVr2I6peW+MdXXiYuKxgKiwQxZvvL5VGJsVjr529URtXT/0L1iheEpxZluNFbvx4son2pkn8XZXD6/jgAeD2QSkvF4+QTVzBkjB+fKEUPoadFRFKTyRJ6evdLot9tVC9UapO8/6joWrM0vc0woZcmYKM0mwih53r3LeHDS/KsmsVsQV6XG+Ho+7fofp2Zny73yAgwAowAI8AI6EIgXpKNCT1dsPJDjAAjkGUIKPKayrDNRuCG8yz462UWOKzBF2Q/3u3D+JVOOCNYkxKx16O9Bf2usgpST+25p+Wh5/YC4//j99jjDL0s2zgxhsuEXm6tJ88mSxGgoCsFqYUHXmFh2Cy8u3eibMiDMNjtQVlh0bLt1BlmsTya1B3qIaQCz8sypPJSwOMVwWnhXxVSFBk7kmYrGjkpELiumDcdznUva2b2eXd9j7KhDwq/sUgkR2hWRPmMCXEReiSrKZUepki4Pyit8vdTpqCMUU0SKmtBnnth2U6yjIp500C+hmoSVQ1JKnyiamu/JO0TVQ/3C8kUlo8bIgghrUxQ8nkjvzfTcSdq+5GlwBONxiBXlAMWMyjLNzSrij4HlBFL5KOaqKoLez3ake79YScqpo8DjTPv+u4o6D9cN4kViSzyfPUFyscO1vTHJP9SkiilEi+hFzQPktd7bR0qH58HuN0omvCwX+43QtFDDmlluFFzyRJ6oUMimdjK+TPg/mgrrOdfiKKJMwNEqtbwYxJ6EYhIaitZQi90PJH2i9a4deGmIbWptKVnzdL1usKEXrqQjdxuPIQe+WZWEZG341vtBs1m4ftJEurGRo0zPxnukRFgBBgBRoARSBECTOilCEhuhhFIIwI790lYttWDD3b6hGxjOkqe1YA/tzLhtossaHVsdAnJdPRf221OXePCpz/6KPQY8BVtWGDA0OtsgmRTF1qPqatdqHLJwu/u8rPMMBmBPypkzFzrwie7fbCZgXHd7biwlb/umk88IguPCD4i+rpdYBF/Lq2WMW+DC//73kf3f5nQq+2NkOL+mdBLMaDcHCOQDgRqXlqCyicfCfPQo4yJ8qljRTaA9YKLUPDQEOHTRaRR1dOPwrlxrS6PJhpzvB5DeuYZIBW3fRrmKef3/3tAeDHl3XYnHD36wJCXB8qqqJg5Cd4ff0D+nfcKmalQAkIrKyJm4FjPgFXPiMyqQfeBMvnUHnoiE+bZhahe/gLMp7RA4bBxMLc6HXJNDapXLkHNskUwNjlWBPyJAAgqafaJUvpKy37JgE9UTu4XIiZIVnP8ULE8BfcNgP3qzoDRJEiRivkzovqRpdMTTdkvCqlobnFqsGdlFux18v4rG/lPGBz5ATliPWRMNLKISCvKnHG9s1lk0lFQPa/7bbBddAlKhz0kLho0WPBs0sF2xVsxSI5Y45yKRQ5FynAT57qObMU4j0bh50rerZRpqJZo1Won1rkciYiktlJN6Ik2NfaL1rj14KYltam0FWvN4sU8nueZ0IsHrdQ8q4fQc3/2Ear//bjY15rFZBI+w/m33wNjk6apGRi3wggwAowAI5B1CFA4fcu3Xiza4sGegxK8EkDZHCc2NOLODsFSa+rJVbtlLHvPg1c/9+JwtSyCt4V5BlzY0oT7OlpR4jiaBaJkwukFZ3AXG7q0M+t9nJ9jBBiBLEGAyKP+i2pA8o6ZKERELbgzr16Segq+dFb/39se/PcTD4jonNLThjYnBpN6kdZCfUnisjPNGNfNn1BBWXiTX3bivR0+8fd8mwEWk588pNKoyIC9pTITepnY5Bnsgwm9DILNXWUGAQrA1qxZCeeal+Dbvw+USWUoKBQSYY67+sF07HGaA6Hb+1VPPQLPl5+LIC6MRphOPAmO3n+F/cpO4u9KUYKUemZEgZlkgr/kC1c2/CHIHo9mVghl9hHZ59ywBpR1FigGI6ztL0LhoFEwNtS+5Z2Mx5CeuZPMXOXj82Fp3RbF0+aLoLu6+H7ajfIZ48NuqlOmoqP3XXD0uj08cy5CVkSswLGe8QaekWVULngYNa+sgr1jZxQOGQuYVb/EeD2oXr4Y1Uuf8+8VVTGfegaKRkyE6eTmYV2mwycqtJN07ZdM+ETl7H6hl6xPP0TlvOnw/f5r0JJRZmvBA4PEPgvLnCPp2RH9haxf8eQ5SIUnWuh+IUlFImd8v+1B0fAJsF1xTfAjdXiv00AD0rllh4+SSyr/0EjZybHkRLXOCyUj2nJWWxRPnQdDniOuYyX0YYX0oQsBJbMWiixnrRKLHFKkl/UOxtLmHM3zWG99NdlVOGSMyCaKVKKdy2rpZb1965VUjtSe5n7ReDgWoadI6fr2/qZ36Jry0rorx/EgE3pxgJWiR6MRevSeVfXkAni2b9PuzWgU57/jjnthanp8ikbEzTACjAAjwAhkIwIUlJ293oXNX3kFIUfBXpsFcHkgMmdIaq37BRbc39EvtaaUfWUyxr7kxK79knimwGYQoYvyGj+x17jQgOm32tG8sT+esekrLx57wx0VIqpH9WkM0yng3ExfwDkbcecxMwL1FYHJq1146+sMsXlHQKaMs7E3hSt71ac1IJnMUcudImuv09lmDLtOPx4r3vfgyc1uQYrO7WsX5B0V8uejTL0VH3hENp/JAJza1Ci+LzZ95RM/o++PB6+21ieoc3quTOjl9PLWv8lJ+/eibNxQkeVFWRTGkhJBxMilpZA9biGtWESB8dZnHwVHllGzcimq/v24eEbIXpIEo9slMt2o2K/uIryOFFnGygUz4dq6JTrAR+pTEL54ytyosmSRGqKsubJxQwTJGClbjeTmyieOgG/Pz4K4pCAzBUqpLmWIFQwcCeuf2mt2kYzHUKzdpUjX0XNhmNM/yrIgISsXzoXsdgevldcbkYyMlBWRSkLPtXkjKmZNjphpJx08gPKpY4QHYOh+iUTQpMsnSr0O6dovmfCJyuX9Qpm0VYufQfWyRWK5jA0aiv9Lhw/6z5fONwo5ToNDRRClyRMt6HPr9QhfOOfr68POOOW52t7rivec8GzrPyzs2AkQNJUV/gsPZ7UVzyhyuXk9eousyNCiSAHHyo4L1FPJ6TpuvQP59zwU9QikM7ji4QnwfPeN8C/V8gENEHVnthFjJ28+rRKL0FP784XXl49+/xWXAFYbLKeficLhEyISkkRcEn6Rngsiu0ZPCSeBVYOIRegpGGl/QR3x7DMc+cwYjXDc0gd53W+NiH2i+yW0wdiEnspbUGs0R77/DRYrDPQeAkPEfRDruzTenzOhFy9iyT+vReh5v/8GVf9+DO6PP9DuwGCE/apOcNx+j1BW4MIIMAKMACPACCx/34On33QLEq1/Jys6tjEL4o4CtY+/4cbqTzywifDuCQAAIABJREFUmoKl1gi1uetdWLfNK4i7ybfYRRCXys8HJUx62YXd+yX86RQTpvWyi6wNPWXlhx48scmNc0+Or56etvkZRoARqBsIXDe7Om0ym5FmSOfb2iHJXYytG+glNwqSyFz1kQdnn2TCzNv0n83xeo3SZZChS5349ncJQ7vaBIHIJTcQYEIvN9aRZ0EIKJlb770tgrqFo6cEsvHI96h8/FAht2U+7cwgWTklawo+H/LvH4C867r7s/GIcHpjAyrnToPs9YZJRkYF3euFCGT+7+346qkaDZAzX3wWMdhO2T6UwSPt3xc2dgoCU7DeYDJpE2oaE4jHYyja/BVyhmQoC4eOBfnnhZYAadawkchcoMw2KpTxRrfZKTvO0vYcFE+aLYhKKpGIJfpZqgg9ZVwk/6lFRKpJM0fPPuJWPZF6VDxff4nyyaPCJRQz4BOVtv2SAZ+oXN4vdI5UL/k3qhY9DcuZrcPOpYqZE+F+/92wz3jaPdFUZJ7l7HODPmfKZ7Uu7HXnq/9FxewpYee2MsZIEoqudzahfPJomFudJsgyI5FZSvF6UDZ+GMjLSsvXUOtsC5wLRcUomf0YTM1Ojv69q8oSjEQApkpyM9pAYhFTWnWFROzoAeJiS8nsx8PIhlRKbkb9Hvlmu/h+I6JTb5Z7ovsldByJ4KZuIxYJm86XNib00omudttqQs+2/3dxQYykjDWLwQjb5R2RTxl5sc6RzE+Fe2QEGIEUIpCodKIyBMrWemO7F2s/8+Dng7IIuoZKH7J0YgoXrJabUkup9b7YgrsvD86iIJm2IUuc+O53KSijg7LoBr3gxI9/SBjY2YauIdKY737nxZTVLhTYDVhwhx3HN4jtX6X09eMBCSNvtKHD6RwAruXtwd0zAmlB4KppVWlpN1ajm0YFK3fFej7bfr63TMaYFU7UeGQMv84mSLvQohB65zU34eHb7OLyBvnmjf+PC3sOSRjU2Yb2LcPrRcrQi4TR9l98GLnCJS6DzOptR4smsb8Dsg3v+jpeJvTq68rn4LwDfjsmE4pnLYS55WlBs/Tu+h5lQx8UhFHA90eWUT59HChYa+9yIwoHjgqWvVNlZejO5CBu8UhfxmOPCw8m68FeR7CdmlECwppjB1C9+BlULXoq3Hsvyhj0egxFakIhGX2//Roxq5CIAvKi8v6wA8XjHwZhqy6BYOpXXx4lRKMQS1Q3FYSeHmLJ+do6kb1nafcnzcxL15uvofzhCVD7kaXdJyqN+yXdPlG5vl8U8gMul+a55Nv7O8qGPQiSvlS8GtPuiaYiGU3Hn6Dt9wigLux1BR/f778h7/ruyO/XP0Cgk9ddBWXKfv0l7Ndej8IBIwPSuAEp0V9+Dq4nSahZuwpVj88/QlhFJ+dIWpGkdZ3rVkP2eYU8at5NPfWc4lDOAiL8KcPb1uFK//eLLAsykchccelh5ETYLr0qYpvJkEOJEFPqOtYLL0HhsPEiu52KXFUpLooQYWo55zwUT54dJqWsnkgy53IiHnqJ7pdQ8BPBTd1GMmuma3NFeYgJvWQRjL8+EXqVO74Dlj8P39Z3xGc8rBgM4gwg2VgtSe74e+UajAAjUJcRSFQ6UZnT179Kwg9nf7n/PKHXh6I8g5DKuqr1UXKFpRPr8i6Ib2y/HZbQ/3mnIG4n9rDj/OaRA8AXtDBhxq3+C6Xki9T/+RoRCNaq9/1eCcOWOkE7aXovO846IXYw97UvvZi9ziUk3Wb3scNhVQt8xjcvfpoRYATqLgJM6KVnbQ5VyRi42IlfD0u47yorerS3BHUUTXKTsqrf/sYrLmcM6hIsxamup/bQizSL0ioZw190grwSO59jxuCutiC55vTMnlvNFAJM6GUKae4n7QjECqBpBej0BO1itRs2MRUJqDf7I6gNNTnTth2KJs4KBFPVz6n9h4oiyJ5RoJsyHCgYW7LgGRiPaRRzHfR6DGk1pCZnHLffjfy+dwd5Dyp1vN9/i9LhD8Jgz0ODR54B+QyGlqrnnkT1C8/6PexGTITieUWeiHpKvN6FajKvYNAoTU8z6rdixniRuenoezfy7+oXNhSSfT38z3sgO2tQ8vBCmJqdhLLRA4U8p94Sl09UGvcLjbe0/z1Il09UfdgvAa+2M87SllWkSwWTRwmCJP/uB+C47S6k1RMtlMybMjdilkhd2euud99CxaxJgkwKSBhKsl+yVJIQKcNQZJqNH+qvd0RKWZEjpnYK/jEE9i43hX0sFSliae/vAY9Mql/w4CAhjxrqdRjxc+31oPKJR4Snq+LlKnz3FDlngzHipQd1m3F/B6kq6/mO0xo/yQVSFqN0YJ84w4VMrNEQkO8kiUDKfCRZ52gl04QejSXR/RL0/VpdhbJRA+DZ/nlC3nfJrJne74lIzzGhlyyC8dWnz0r1a+vgWr0iYkUi8hx33ANz81bxNc5PMwKMQNYikKh0Ik34ox98mLrahQqnjGYNjbj3CisubGWCKTYPo4kXSydmxzYiWc0DFTKIeTumwACrRlKcEuhV+yApcmrf/CZBK7NPIecaFRrwyO15aFwUnZwjMnrEcie++NmnGYjODjR5lIwAI6AHASb09KCU2DNKBl5JvgEjrreBLmJQobN+2VYPFm9xw2oxYOLNNiGJrJQt33kxfY1LhBweuNqGLu2OSi8r9cwmRLz4Qe3QOU7Z2c++5QZlC57QwIiZve1oWsyXMxJbzbpZiwm9urkuPKoEEJBdLsgV5YDFDGNRSVjQVSo9jNKB/UAZF8Jr6cw24ha1VF4KeLwg7zODLdyMVPFaItnIopGTYgZzA7KQRoOmXFnUqUkSql54FtWLnxVEUPHUeREDpnoCtVoZDqnyGAqdR0DWdPsXsHfqisIBIwKeg6HP6sm8CGQXXn41isZMheLrFAk/ubxMBN8VH0FTo8Z+MvQYv19ZtEJrVjZmEIhgIpKOSJVIQftYAeoAIVpVKfaZ+ZQWAS8tzTF44/eJCrST5v1CgXySqvX9cUAbviR8ourLftET2A/dU6n2RAssnkpG2JCf75eUpXMwQqlLe52y8Yjgp8w2yr6jvWk68STkdb0J9uu6R/QoJRnhqqceET6k4nywWIUMp+Nv98Pa7nzNz7lyPsHrFeev7cprYO/aLVi2M9ahovycsvG2fYzqpf8H79fb/WOw2WE+qw0cvf8acQzq5vXsoYjnYhLEFBGhNG7XW2/At3+f6MLU5FghF0hjj+T5px5LrD0UDUY93xOR6ie6XwLLlgRu1EYya6Z3a0V6jgm9ZBGMXZ8+G85Nr8K5dhXojIlUSH2ALuiYW50eu1F+ghFgBHIGgUSlEwkAkjocvswJytAjGa6x3WwotCcegKuP0onJSp0qG1Ehtj7/yYeWTYyY08eOwjzttaA+f9wvYcMXXrz1tRd3XWoVQdhUFsrEG/hCDcqqZYzrbhckr1IocDv9vy7x1zs6WNHtfIsggGksj21yo7JGxgNXW3HjecFZIlrje3+nD5NWOdGk2IjZve0gIpALI8AI5CYCTOilb10pO44uYXz+s090km8zUKgaLg9EJrbZSIRd+LlM3ydPbnKDLuOQ6EdoPSL6KOOv31XWsGy7qWtc+GiXD5UuOSAYQpnWE26247gSPsvTt9q10zITerWDO/daCwiQn0nZxOFBUoixhkHBVyJ6PNs+1e2Fp8hgOnr2Rf69/4hJAAbGoFMGT/28Ihea1/1WFNw/MKyvmpeWoPLJR2Bpcw6Kp80X0mip8hhSY6fHv039PGV9lA74O6TSQyiaOBvW8/8ctBQB3D/7WATDHLffE2upEpbc1CP5qO5cIRqtf/4LiifODCMtlX1matgYJfOfgrHxsVHHnnDQOkP7JdrgEw1a16f9ElhfqxUlc5+AqdkpQZDSBYPSQffB9+seFI2dGlV6kSrqIfIjrVksf8jQenVmr8f89PMDjAAjoCDAhF769oLni0/hXL9GZFTLbnfEjqztL0b+3+5nIi99S8EtMwJ1GoFEpRNpUko2VYN8A2bdZsdJjRJMyzuCUH2TTkxW6lS9sZQsSwqoahF6ColHQVciwUqrj8oth3odJrthqWXywSOCjog8Cs5aQhQ53/nWi0dfc+NgZbDsM8ll/vUyC7pdYIkptUZybhP+4xTz0cr2S3YeXJ8RYATqFgJM6KV3PSgbj3xwV3/sBb0beCUgz2rAGccb8ddLLWh9Yri0soj5APhwl09k8e3Y669HWdtEzvW9xCq89bTouREvOvHxbh8KbAa0amoUlzuSyfBPLzrcerIIMKGXLIJcPysQCPgp/bYHRcMnwHbFNbrGTZkylY/Ph6V12wAhFq2i4t9DhIWWj1/EuqrMGWOTY4U3m6nZyTHHSNkq5ROGi+eCZCJVHk1SRQUK7h8AIv2opMpjSBkckW+V86YLGUqSxywYODJitkxgQrKMygUPo+aVVRDSbar5UnvVzz+N6hVLYCwuRvHDj8Lc8tSYWCSSCaLOEosmEaru3LtrB8qGPwSprAyhdbw7vkX5xBFCopL8vgr6D49J6CZE6GVwv0QDPhFCr77tF5pv+fhhcH/8PiwhErpqPzLTSaeIjN5YGaWJEnok+Vo+YZhYzqIJM4VMZaxSJ/Z6rEHyzxkBRiAIASb0Ursh6P3R+dpakJ8seaJGK9YLLoLjjnujZj6ndnTcGiPACNRFBBKVTqS5RPPOiXeu9VE6MRmpUzW+FEAl3yHKhqOiRehR0HT8SiecHv+veyc1NOJQpSykUlNN6K35xIPHXneDiN7pt9rRvHEw0Utr/fgbbrzymcf/rn8kk7C8xj/+S88wY2Bna8xsz+2/+DByhQtWEzCrtx0tmiRHKMe7Z/l5RoARyCwCTOhlFm/ujRFIJQJM6KUSTW6rbiKg8hizX90FhYNHR5SCVE9A8VQTL8UkTdf67JjzUzLibJdcIWQiYdYntaF4yskVFQHJyEidBUlJqrK0Ink0aclfpsJjSBlfwO/LYISxpCQqtraLOqCgv59UUGdpQVU3IJ1ps6NwyBjd5GsihJ7iEXbUIyryLy2OW/oESFEl00n2uAPeXFCkM2UJ1nMvEL5LJP8ZqyRC6GV6v0SaQyKEXn3cL4EsUAoGa/iRGUsaxJS/VNYgEUJPZAEe8UJUvOQiranB4RDSwopEXG3v9VifH/45I8AIBCPAhF4KdoQkwf3RVjjXr4br/XcBn18qR6sYGzaG/drrhB+n6djjUtA5N8EIMAK5jkAk6UQiXwa94MSeQxKGdLWJW/kbv/SCJDxJmuvUpkbc39Ea8UZ/KG71TToxGalTNXZqIvTM441C/lSL0Nv2kw9PbXbj6rZmdGxjFikVg5c4sWu/lFJCTyHzyGtp7E02kZmhLkTZEZm36iMPTmlsxLhuNkEuUqFsvckvu/DlLz5cfCpJuNo1vfnE7+aqLMCu7cwY1CXciiTXP5s8P0agviHAhF59W3Geby4hwIReLq0mzyUcARWZRxkpxZNm6yNZvvoC5WMHQ66pEVKb5J8XqyhZgNL+fSie/ojIxtFbFFKHMnZiFWOTpmiw4FkYGzX2PyrLIPKx+oVnwnyi8nrdAdvFlwoSIbQk6zGktKfI8sUaN/3cdsQPT3mWspdcm15F9cql8O35GZAksT4kV0UeTeQ/p7ckQugpdfT0ESr96f3xB+EvRd5+RE4qnl6OHr1hu+ra2FmKRzpNhNCrjf2ihVFChN7iZ1C16Ck9kOfUfqHPNvlxiiwP8iOTJZGNZ+twpfBsDHyeYyCTEKH3xwEc7n83pP17Y+JOvmgBj9EjT9fmXo854HrwgNPpFLO0Wq0wapzldRUCn88Hj8d/U9xut9fVYWqOS8E8G8fOhF7iW43ei0hS07nxFZAfbsRiNIJkt/O63CT+r/WOlfgouCYjwAjkMgLRpBMVqU4i9qxmg/DYIWkumxmodMpCciuS504oZvVROjEZqVM1fkqW39knmXDZGSYs2OiO6aFH9dWEYqoy9EhybfJqF9yeyB54P+yXMHSpE24fML2nDW2aBRN+P/8hYegypxhfqPeeet6x2snlzyXPjRGorwgwoVdfV57nnQsIMKGXC6vIc9BGIF6PsSOtxOuppnTufG0dKmZNhqXdn4SEJGXCcGEEGAFGgBGofQSqq6vh9Xphs9nEf9lUysrKIEkSiouLs47QKy8vh8lkQlFRUTZBDiL0ampqBBGZl5eXVWNnQi/O5fJ6QKoFROS5P/tIXJKKVExNj4e9842wd74hpjxynKPgxxkBRqCeIBBNOpEyvsa+5EK1W4bdAvS7yoqu7SwwGSH+bepql/A2a1QY218vXdKJO/dJWLbVgw92+gThmI5CJOafW5lw20UW4RektyQjdar0oUht0t8fvtUusiTnrHfVCqGnJvNoL0TywNv4hRez1rlwSiMj5va1B+Q2lTnRKg1f5sQnu33oeaEF/a60akI6d70L67ZF9ujTuw78HCPACGQPAtlC6NE5tuVbLxZt8WDPQb+nHF1wObGhEXd2sKDDGWZNTzn67lz2ngevfu7F4WpZvOYX5hlwYUsT7utoRYkj3InuQLmMfy6uwb6yyN9xWlnb2bPqPNJcQYAJvVxZSZ5HMAKhZJ5OTzo1mafXU406pgyt0mEPwfvDjrg8+njZGAFGgBFgBNKPABF6LpcLDoeDCb30wy16oAw9JvQyBLaqGyb09GHu++Un1KxdBdfr60F+uhGL2QLbXy6DvetNQk5bGCVxSRkCFCr5cb+EDV948dbXXtx1qRVd2kWWqy+tlvHEG268v8sXkCGMFcxRD5YyVSj75qMffDhUJaNFYyPm9LGL4A4XRiDdCMSSTlQ82Si77r6rrOh+gSVoSH9UyBiy1IlfDkqClCFyRqukSzqRyLz+i2rg8qYbKX/7lJm44M68uEi9aCOLJHWq1FFLbd57hRW9LrRg/TZvrRB6RCSOfcmJPypl9GhvEeRupFNKzxhHvOgU5x7tqQevDif0YmGTmRXnXhgBRiDTCGQDoUdn8+z1Lmz+yisIOZG5bgFcHoiLJfRqTmcbSVKrz8nSKhmjVjjx3e+SeKbAZhCiGpQFT+00LTZgSs9wT1Il2/twFRN6md6P3F98CDChFx9e/HQ2ICDLcL6xAZVzp8GQn6/bm4oCOuXjh8Kz/Qto+c5Fm7p76xaUTRwOc4tTUTLzUV2yntkAJY+REWAEGIFcQIAJvcyvIhN6mcecemRCLzLuQuZ782vCG4+kq6MV00mnCElNe6frYCjMrgzT2tl5+ntVSLyVH3pEthGRdEqJJlO3+4CEkS86caDCH7wpyjOAgjxKMCda0JueI4+pVz7zBJIwKSB0xvFGTLzZhnwbE3r6V5CfTAQBPdKJCqFHe3PBHXYc3yA8O23mWhcoI+uyM83CK02rpEs6kaQfiXjPZLn8LLPwjUu2RJM6VdpWS23O6OX3mtNDlin1UyW5qZx1ROZpBalDsVD2jcVkwMzedpzWNHjfKGQdnZ0DO9tA/nih5dm33Fj6ngenH2fE7D52OKx8Jia757g+I5ANCGQDoaeczfTd2L+TVXiW0glFWdn0brf6Ew+sJoRJCj/3jhsv/M+DY/INGH2TDeec5Jcj/vmghEkvu7B7vwT6jhlzky2ICFTO1EaFRsy73S7qc2EE6iICTOjVxVXhMSWFgGvzRiF9acjL85N5rc+O2R5l2JWNGwLPF5/BfnUXFA4eDZi1bz2GNkYBorIxg+D57GMU9Psn8m7pE7O/dD1AAVSlkMxZNhWSw6NC4zZk0Q14ksKj/6iYzZFvldfFtVAwz+ax017J1r2ebfuFzhf5iBxdto2dCb3Mn0BM6GUec+qRCb1w3Im8c25YA9ebr0OuqY64MCSVbru8o5DVtLQ5p3YWsB70qgRKnB5/wuNJDY04VCmjwikjEqFHkkkkGff1r5LI1pnWy46GBQZQkJ6klBa94xayhCNvtKHD6cHvYkTmTVntxHs7fLCYgGvamnH7JVYhW8iFEcgEAnqlEynzbsBipyCqJ99iQ7uTw3+XW/i6G6s+8uCCFibMuFXb3iFd0onXza5Om8xmpHWgAO7aIY6klyma1Ck1Hiq1eeoRUizThN7BShmjljuxa7+Em87zZ5zQ2RatRDofqQ5dmJi2xiXkNikbZU7fPPF/dVEyPykrZUhXmzgjuTACjED9QKCuE3rqixK9L7bg7suDM4zp/BuyxJ+F1+lsM4Zd578AotT74YAkMt7p0pe6bPnOi+lrXOJCF5F2Jx5z9KB99zsvpqx2ifdTVnGoH5+DbJ0lE3rZunI8bk0EiJArnzBM/KxowkxYzj43JlJEyFXOmy6y+uwdO6Ng4Mi4/O+IyCsbOxjGRo1RMvcJGI9pFLPPdD3AQet0IRu53VwIWpOnGEkRZlOprKyEx+NBQUEBLBZ95Htdmd/hw4fFUBo0aFBXhqRrHIQ34U54E+7ZVPhszPxq5cLZyB56mds3dFmgtLRUXOgpKSlJumO6qEXexuSN5/1xV9T2zKeeATtl4111LQxZ9l2oTCxe6cpEPEWor6/2+PDEJjdIeo9IBz3+JaHgk0/YU5vduLqtWdyyJlZu8BJ/ADsSoaeQgDaLQfhaKcF2apvmPmedCxs+9+JPp5gE2UfEnVI2bfeCspqsFgMGXGvFVa05WJ30B4wb0I1APNKJJAM7cLETv5dKGH69TXOvxsrQS6d0Yl0P/EZalFhSp1pSm0pbmSb0Rq9wisxlJQs52h3X6881C5liKloZzETbVTpl4TVVaPdnqBARHFooW5rO9WYNjZjXx44SzkbR/fnmBxmBbEegrp/rivwlqTFM7GHH+c31XXShC2AjlzthNEBkHZPnnbooPnl0oYwy9C5RXQZTzv1oF2eyfd15/LmBABN6ubGOPAsA0qE/UNr/Hvj2/iYIOUNRcURcKGBTNHISzK1OR/Wy51D17GOAwQgjBZGiZObZLuqAgv5+wlAUrxflU0bD9e6bcNx6B/LveahW14KD1pmHPxeC1kzoZXbfMKGXWbypNz4bM495LpyNTOhlbt+khNCTZbi3fSxIPPe7b0H2uCO/B+YXwH5lJ9hvuBnm5q0yN9EU9pSodOW+Mll4MxGBpuUp0rjQgOm3hnuKUFCcgr4U/CYpOofNEORfEsvnKdLU9cjUrXjfgyc3u3H2SSbMvC2YsKN2FcKPblovuCMPTUv8GSjqm9uRvKNSuCRZ01S8BLAyMVr7N7Z7sfYzD34+KItsrUgkLPWx5VsvFm3xYM9ByU8q5BlwYUsT7utoRYkj9zMk45VOJJyV7LpzTjZBkX1U8FcyqfYc0s44oOfSKZ1Y1wO/Wh9APVKnWlKbSluZJvQUrzs9h0nomUbZeCSb+eZXXhyu9ntE0WeufQsT7rrUoinhGiv7Rc84cuUZPeeiGi898yYSQZ3ho3UuJnIxRk/f/AwjoAeBun6uk6wmyQXT7a1jCgzi/TO0kHzm2994gzxClSy7Y4u1ZTOrXDIGveAUF9RC32MWbXHj+S2eoIw/PVjyM4xAphFgQi/TiHN/aUNA+uMADve/G9L+vTH7MOQXoHjGAljObIPqxc+gatFTMevQA7bLr0bRmKmBZ0nGqWxEfxhMJhTPWghzy9N0tZOuhzhonS5kI7ebC0FrJvQyu2+Y0Mss3tQbn42ZxzwXzkYm9DK3b5Ih9KRDB+Hc8F8hq0mXuqIVS5t2sHe5EbbLOsJgS96XKXMIhfeUiHQltaIQBkTcTb7laLab2lMkNNNtb5mMwS/UYF+5jM7nmIUMHHksUaBl2VYPFm9xg6TxpvS0oc2J8Um+6yH0YskMRrrBrdzQpoDprN52tAi5oV2b65fpvhMlgJVxEpaTX3Zif7nf81DJIHrw6vCsR3qCfG1IGpJIBdobFIQrr/GTDCT5N6VnOGmcaUzS2V8i0ok0HkX6kbBSSy4SOT11tUtkb9WWdGJdD/yGrqceqVPKaOz/fA1ovfSWSCS2nrNMbx/8XGYQiPdcJBJg/H9cIiMyWnF5/P6ul55hxrjufn8uuhAxe70Lm7/yBs5FmwVBF2P0eCZmBhnupb4gkG3neui6RMpK13MZQ7lAEXo5QnnnJJ9lkodXLiXRRba/nFp/LiXVl89ANs+TCb1sXj0eOyMQggAHrTO/JXIhaM2EXmb3DRN6mcWbeuOzMfOY58LZyIRe5vZN3ISeJMH1/hZ/Nt6H7wFHvGy1RmwsLoHtmq7Iu647TCc0y9yk0txTItKVRBLQjeQf/5AwsLMNXdsFX3VWbjQX2CnTzR7I6Fi3zYt5G1yakmyKXN3nP/mCbkfrnb6eILhyWzpShl4kQo+yChds9Gf23dnBAgrS/PyHP1uMMsS6tDPjtostgpzM9ZIoAUy4fPSDT5BJ5HNIsnz3XmHFha1MEb29FJlTqtvvKiu6XWARAe3fS2WMXenE7v0StDLQcmkNEpVOJAzCsmGthoB0IgUUx95kQ/uWmZdOzKbAr16pU7qsMGaFU2S0aRWPFyAShy4F0LlIG/mBjtrSvXrOslza47kwl2TOxUjzLyXp3CVO7CuVMK67XZyVVJRMULrg0L+TVUhO07lIF2PoAsTqTzywmhBUJxcw5jnUbQSy6VwPRZJObfK6e+trr/icTbj5qIJDMoRerEzp+nApqW7vWh6dggATerwX4kdAkuDcvBHVS/8Pvj0/iyCKoaAQJEfpuKsfTMcep9mm94edqHrqEXi+/BzkW6enTvyDq981OGid+fXPhaA1E3qZ3TdM6GUWb+qNz8bMY54LZyMTepnbN3oJPd/vv8K5bjWcr60FZeZFLAYDrH9q78/G+8vlgDn3fdP0BJOVbBQKUGt5kXy/V8KwpU7hSze9lx1nneD3HFHkjDqdbcaw68IzG2MRbtF2kp5xK0QjkRmhHnrU9ge7fJi0yim6Uc9LuWVttwBeH+CTgaI8g/gzYUCl1bFG0Wau+0YlQgCL70+3jOHLnKAMvfOamzC2m034cUUqhOqo5U4DTP67AAAgAElEQVRQdhRlcw7u6s9OUYqSgeZ0yzkduI4VEFTjpyUHG+pXSSRAu5ON+PuVVpzUMNgLiNrKhHRitgR+E5E6jbSf9QSFlbp6zrLMfatyT3oQSPRcjNb2a196MXudC22aHZXNjfX5VMtDR/qe1TMffoYRiBeBbDnXteal+KM2yA+XitdzdkfL0HuVfJmbG/GPa2xoVOhXpCDJ8Udfd6PaJWt6NseLPT/PCCSLABN6ySJYz+oTEVcxazJcb70uZk63nmG1Qi4tFV4lxqJiFE2eA0vrs4OQcW3eKOrRM35/u6KjdUoa+Ouc2Sar0aRD/ptffdj4pVcYTnc4w3/rKpOFg9aZRNvfVy4ErZnQy+y+YUIvs3hTb3w2Zh7zXDgbmdDL3L6JRujRu6Prnc0iG8/zxacQWlURirFRY9g7XY+867rB2PhY3RPQ452jboy8ip54w433d/lEIJ3kBxs4DLiitRm9L7ZE9AcLDdKn0jtHTzCZJMCGLnXim98kMc67L7cGYaQEIil48cjteWhcZIDHBwxb5sQXP/vQ70orel5oCcN14xdezFrnQovGwX5BehZAz7jVzxABN62XHQ0LDIJ4fPtrL/71uhuUFUHEnZrQU7KkaBxtm5kw4gabkCuksnWHD9P+6xKBmfror6cHd8JJ2RMUMJt1mx0nNQonk9TrfIiyUxY7sa9MwpibbLjk9GAyXU340V6iPcUlOxDIhsBvolKnkVZAT1BYqav3M5Udq10/R5nsGirEHPlyDelqwzVt/edfpCxyNcqxpKXr54rwrNONQDac61oYKGSe1aKdta7n7I5E6EXDnPqlzypdslFffEv3OnH7jIAWAkzo8b6ICwHna+sEMWcsLETRhJmwnH2uqC9XVaJizlS43tkE82lnomTmoyIDj4p31w6UDX8IUlkZHLffjfy+dwNGI+TqalTMmQzX25tgPvUM4WknCMIES7wa6Eo3n/3ow5Q1LhEIUOQ0qK1YPg8km/Dvt9xCtod8IejWsKKXToGd2tBA56B1gpsniWq5ELRmQi+JDZBAVSb0EgAtySp8NiYJYALVc+FszEZCz+12w2Qyif+yqWgRet7dO/3ZeJs2QK6oiDwdkwnWP/8FeV1ugrX9xeIdU0/JtfdGvYFIynab/l+XgOiODlZ0O98ipBNJsuixTW5U1sh44GorbjzPT9zpaVeRLaMAh1qqU8866Gmf2lH8sIiAU97XiWykTDsi95SMOzWhpwRrmjcxYvZt4Vl4igTaCQ2MmHe7HcfkZ/oqnh6E0vOMXtyV7EySZx3UJbbvJAeu07NedaHVbAj8JiN1qoWxnqCwUk/vZ6ourCWPQRuBZNdwC32/rnHh2BIj5vU5+p1DF78PVMigWyjHFPg9RUOLctbWxwsm2b4ficAlP+EPdvqEd2I6Cr1f/bmVCbddZBHKAqkq2XCuh85V7Y+qfl9VP6fn7E6E0FMuLf16WMLQrjZQRi0XRqC2EGBCr7aQz8Z+ZRnlk0cJ0i7/zr/Dcfs9QbPw/foLSgf2E3KaRM4pGXfVi59B1aKnYLv4MhSNmwaYj97slcpKUTaiP7w7v0fh0LGwX9M1YWQS0UBXNM7JT4NkZEbdaAvcqv75oCQkhsjn4fKzzOKWqfJr/g/7JXHDuSzEsJxe1ujLfPEWtwiOqHXTE55YHBU5aB0HWCl6NBeC1kzopWgz6GyGCT2dQKXwMT4bUwimzqZy4WzMRkJP5/LUuccChJ7TCfsnW1Gzfg28338TdZym406AvfMNsHe5CcaSBnHPKdfeG+MJRL7zrRePvuYGZbOoC3nJ/fUyS8DzjH6mp91MEHo0Fno3f2qzG5/s9oG8+xQfPFLFGPmiU2RKqgnFWMGaXfslDFnihCQHS4zGvZmysIKedVU8F/cc8mebkFwmKZFQXSJVT21qxP0drWh94tELBAfKZfxzcQ0OVcqaGXoEFWeiZOGGAZANgd9kpU5DV0ZPUFipo+czlZ0rX39Gncwa0gUTkhv+7Cef8BntpZHNHglJksMe+EINyqpzW4o4F3cSkXn9F9XA5c3M7GxmYMGdeSkj9bLhXFcjqybz1B69oegrUu1EoCuKE+pn6BIYeUrT+g3uYhOeynpKMmeEnvb5GUYgHgSY0IsHrXr+rFxTjbLRA+H54jMUjZ8BW4crgxAR5Nzg++Hd8xOKJ83235L2elE2cTjcW7egcMgY2K+9IQxFhfCzd+yMwhETE0Y5EQ30TV958fArLnGzd17fPDQtCb6Zq8jMHEe3rFQ3dynVesFGN1o2CZcWUksTZfqGFQetE94+CVfMhaA1E3oJL39CFZnQSwi2pCrx2ZgUfAlVzoWzkQm9hJZes5JcXQV6jyR1BrmmBrKzBpClwLOkolnx5muQXlsHeNxRO7ZdfrXwxiOPvGRKrr036g0yEBH2+BtuvPKZR8BHnnJUiLyhcukZZgzsbA34pOlpN1OEXqT1Vt7nmzc2Ym5fO/Jt/jnRuzq9s1/YyoSpPe1h1fVkkyWzx+pyXT3rquBDe8NqNojMA8oSoIBipVMWKiVE7KlvyKt/D9Ly0KP9N/4/fo89siiYcWv4utRl3Orz2LIt8Fuf14rnnhgCes7FSC0r34P0naoVV4pUj755p6x2iSx5+q6acLMdluwSWUgM7BypNfnI2mVyOpRsMPam2BnzesaUTec6XSoa+5ITf1TK6NHeAiL0IukqkO/vyOVOGA3A7D52EbdVl0iXj+h98rE33Gh9ghFju4V/FjlDT8+u4mcyhQATeplCOkf6qZg3Hc51L4tASuHAURBXYY8U767vUTb0QcBgRPHshTA3bwUK4JSNGgDP9s81SUCq6tqyGeUTR8DS5hwUT5sPgyM/JWjpeSEjwu7JzW5QAGDizbZAAEAZQKQABdVZ8b4n4i+i5MmxabsXl51pxrhuqfmy1QMKB631oJTaZ3IhaM2EXmr3RKzWmNCLhVDqf85nY+oxjdViLpyNtUnoxevppqwHBdy3fOcDeZrRnx++1Y7CI4RN6JpRH1u+9WLRFg/2HJQCwfkTGxpxZwdLkBcwSat7v/8Wvn2/+4k58V9NhD+rfkYEnssZa7vE/Lnp5OZCUtPe6bqApHvMSnE+kO3vjXrGT2tOZN6qjzw4pbFRvKOe1NAf5KBsvckvu/DlLz5cfKpJBDJIFkxPu7VJ6NGcJq1ygbIOQ2Uh6V2d3tnPPN6IWb3tgoxSF87Qc4IwiHQ7nUjvsS+5QL5Q5E9IwbOu7fwSrfRvU1e78P5OH8hzUe2vp3jMENrqG/TkPTlvgwv/+94nrDDjJfTq2rkY5xGT9Y9nU+A368HmCdQKAnq+77QGFu17KNZEFC8w8imdfqtdxKW4ZA8C182uTpvMZiQU6F1m7RBHSkDKlnN99wFJKDEQmafH2kj5LP9wQNLMmH3rGy9m/NcF+typCXiFCKTLSvTe2CKECKR3nkmrnLCY2UMvJRuQG0kKASb0koKv/lUWsppDHoBcehh5t90JR48+MOTlwbvzO1TMnATvjz8g/8574ejzN0H2yS4XyscNgfuTDyJm6NUmoRdrBZe+58Gzb4UHAqJl9ilmyN/9LuGODhbc2SFzZu8ctI61oqn/eS4ErZnQS/2+iNYiE3qZxZt647Mx85jnwtmYaUIvUU83Iu42feXD+m0e7NrnJ+aoqFUEBPlWXQljw8biZ5QlM3u9C5u/8orAusi6sSCiFzAReNUvLUH1809nbDMZbDaIbLzON8DSpl3a+000kKceWG2+N+oZvyIZ7/YB03va0KZZcBoASdAPXeYUJJ4iG6+n3dok9JRgaL7dIAhskoFUijJf+oyMvNGGDqcHSyopHnrNGgb7HaV9s9WBDuJZV8q6u+8qqwiiqcsfFTKGLHXil4MS+l1pRc8jEnN0vkx+2Yn3dvjE45QxSRknlNVHpVGRASQxp4fQS+e5GLoM8Z6LdWAZMzqEbAn8ZhQU7iynENBzLmpNePseH8ascInLDlokQCSQlO8vq8UgMq7at0w8NS/eCw8Us1r2ngevfu7F4WpZvAvSBbALW5pwX0drwIZGa+zx9pVTmyRkMtl+LmbD+OnCGcnZ0gWkm86zCKlv+qzFKs+948YL//Og2GHAiOtt4p2DitpaKVRJgN4DRix34vOffGjbjC632YSaW2g9zqaNhT7/PBMIMKGXCZRzrA/fT7tRPmM8vDu+DZqZwWaHo/ddcPS6Pcgnr/KJ+ahZuVTTQ4/eHKoWPyMCRLWRoRdpachb75XPvHhxqxtGY/gLFh30o19y4tPdPuEbMeBaq7i9Qb/Y/us1/81TCqRRYKEkP1IieOo3BgetU49prBZzIWjNhF6sVU7tz5nQSy2eelrjs1EPSql9JhfOxkwTeol4utGqqT2DCu0GESwn/98gQq+8DORTZywuEQutEBlE5PXvZEXHNmYhW0NewJTBtfoTD6wmlRewLMH1v7dROX8GpNLDqd0sIa2ZTztDZOPZrroWhrzU3EDWM+BEA3nUdl14b9QzfsrcnLXOhVMa+aUpFblNBR8K0g1f5hQedUTOEEmjllCMdFFNabdF43Ap+ljY6xm3VhtECP37HTfe/toLnwxxge72S4IJJ5rPnHUubPjci8aFBky+5Sjht3WHD6SoQWRf379YcNelmbuAFwuTTPxcD+56iNqZa10iIzhUlYTOEgpWr/jAI34/MhmOeu7RBQT6mR5rgnSei6E4x30uZmKh6lAf2RD4rUNw8VCyEAE956LWtOaud2HdNq+QrB7X3RZRBlBdV+0FppYtjge2RC880DvLqBVO0AV0EtwqsBlgNPqlt4nYa1pswJSewdmCifYVz3yy8dlsPxezYfyjVziFGgDtVXpvVYnEhW2Z6881B97niLSe+B8X6D1Ca5+f3MiImbfZhcqAulA24JgVTuwt8/sFF9gNoP0f7fORjXuXx5z9CDChl/1rmNkZyDKcG9agcuFcyG43jCUlgNkMubQUstcLa/uLUDhoVOAGOA3O8812lI3oL3xTHLffjfy+d4PeGEiCqWb5YlQvWwTZ4651Qk/9C6MC6gkNjBh+fbDZu/KzCifJxriFxA+9+CiFviyI5KNbIMeFePKle7E4aJ1uhMPbz4WgNRN6md03TOhlFm/qjc/GzGOeC2djpgm9eDzd6B3MYPUTEOS9Qq8hPf9swWnHGbFhmxdz1ruCCb2qSsBigcFqC5JQ7H2xBXdfHkxkqJUGOp1txrDr/NLhnm2foGLOFPh+/1XXhjIUFApCzpifD0NBEQx2GwyOAhgcDiGv7v/PAWPgz/kwHXcCSF6zNkq8gby69t6oZ/zrNfZGKNYKQawmWya97MLb33ih3g/qeou2uPH8Fg/OPskkgiPx+P/oGbfS1xc/+/DwWhcOVcoiy5QKyYISmdfrIotmEFUrcCnJQJXL//KulhetjX1XW33qwZ0y7wYsdgqsJ99iQ7uTw7NHFr7ul3DVk21HcyUCdehSJ779XcLQrjaxp6KVeM5FdTt6zkX182o84jkXa2v9aqPfbAj81gYu3GfuIKDnXAydrZIJ7vTImNjDjvObx86yU5N5alnieJFM9MKDkrl0TL4Bo2+y4ZyTwjOXyKdtzE1HyclE+4p3Ttn2fLafi9kwfvXFxVj7I/SiUKKZqCQRTqobZKNEf6YYbwOHAVe0NoPeEUocmUvaiDVn/nn9RYAJvfq79gnN3LV5Iyr+n73rgJKi6LpvZsPsAguSBAMiIGYFBVGQIEFMIKBIMifAz4g5EIyYUH4x509FFFEkqCB+mEDBgIKKWZQgoihI3JnZ3Zn/3Bpq6Z2d0Lm7dl6ds0fc7fD61u1X1XXrvXfvbRRs2EjUxMtvvb+4DsS5bY9PotLZ06ngkDZU79YJO2ucxOO0/cVnaNtzTxLFY+L3WOCJY7d4NEr5Lfch1N/zOkJPLhKEy4jKyhMf+nDcPQ7KFxF4tZLqbiC/MtLJ/LV5R4F4TaoqhGVf0rtQ7NJyu2EHfiwWo7y87JNJt23LdL9NmzYJu+vVq0dBbBFTpNWERWsW9NwlGwt67uKNu7Gg5z7mNcE3ui3oJfdSyoWleJzKli+jYINGlLf7nik7NpVog5rGQgDML6C1G2N02fNhsbBeufgUj1G8vIICBYkIp1SL9BXr1lJ08UKRTl2KcsHiWhSAYKcR5cTfQkXuk87iHY0u5Plt3qjHfrkgV5AXoHuGFdG+mvSUgA9Rb6Mml9L6LXEadUJI1KRDQ+QBap/t2SBIE4ZV3c0MsQdpOr9ZXSEWOZIF4mzdosdueQ1pPwS5RiVBOnrfPBrYoaDa7urkeyYv6ODvTeoG6NQOBdSvXaImXK41Pbhv2BanUS+E6Y9/Y3Rd3xD1PKj6d026CL10eIInN7wSERHARlLTyevpsTvVvbOJ2Sn9YtKFjIqXNY1TKiz81jTM+XncRcCMf0F5Fiz8H753Ho0fnH1Dy0/rYjRmWqIWGMYvCHpmpQEzGx60tcWQShk2aNuCH8rpzpkRkSp54plFYtxHM3Mvd3vPm7up7hdVt9+bXue7MgL+QIAFPX/0gxJWxLduoX+vvYTKV/xE9cbdTYUdu1SxG4tFm268gsqWf00l14yhot4n7fx7PE7RpZ/TtqcerkzVCTGw9gUXU3zjBto8foyok1J39B22YWFmQqa9+fI1FXT37Cj9vjFGyTuUZFHWjdvidGaXQhraMbEYgL2++GB85J1IylSdtj1cDbwQC3rud2o4HKbS0lJiQc9d7FnQcxdv3I0FPfcxZ0HPOuYp5zGxGEUXLSDKy6PCIzsRBaorESkFvbIoBfLyRYYEpMKDYINJS4M6ARHhlNxkRJaelHjWn9QfV1B93qjHfghbSKmJTWn7NAmKxUdZGwQ7kMfPjIh0m0i3dd8ZxeK/aEg7dNXkUvpzc5y6H5hPo05IbHQDl15aVEYvLIhSqhp2/uhZtiIVAnr4gvNkKrk2zfPorsFFVfyFrKG3ZkNM1NhLXhhOvi+iJa97OUw//xmj5Lo1entJr93J18sm6LFfzN4DvPCbHSM+oioCeNcxRnzyc4XYROREQ+rwI/fJE+sxGNesNKP+RW6CQY2vq08KUe9DMm/mlmtIEPMwv0ItMLNinlm/jvH/hqlhCgaIJpxeJLI5aNv6zXG6/IVSEQmPCL3OSbVn5bFGsbLSL34+V3W/qLr9fuYG28YIOI0AC3pOI1yDrl/+4/f073UXU6ComOo/8BQFd21a7em2/fdx2j75aSrqdQKVXH+LrqffMvFOCr/5OtU+/z9Ua+g5us7Rc5Adkwzkar51ephCBYEqE55sedLlDk69O7X0PE9NP4YFPfd7mAU99zHHHVnQcx93FvTcx5wFPeuYpxP0Iu+/Q+H336Fap51BBQcdKkQ6bcu2cJ3NMrlAtWl7nMaeUkQo/J4LTfV5o1775YIiRN3KeiREtDUcp/IYEeowIgUXUihq20Ls2p8VIWSygAhcKxSgSFkihSJqjJzbrZCGdKy60z8XeKPqM+rlC6JJIMKhdkz/dokFaGxihDh8x4yIqGuTLAAnY4IoTvAHkSwQh1HSABGiUjA2gqFeu5OvyX7RCMqpj+WFX+sY5tIVIOZd9lwpRXakR3b62UP5RJPOLrYk6hn1L7LuJqLdIY4lZ3TSPjNEvxunhumXv2JVfKmduOixH74YKYmb1AuKCDyk3dQ2ZKm6cnJi48VVJ4boxB2R+sl26rmXnc/m12up7hdVt9+vvGC7GAE3EGBBzw2Ua8g9ZC28QO06VH/S0xRs1Ljak21/4Sna9twTVaLtsOMxXSqb2Ia/6d8rR1Ls7/VU784HqOCQtrahZcckQ6ZfwSKH3KGkneRcdlyhSNWT3D5bUUHjXguLAsOTziqmpjbU0pu/vJzunh0Ru6HTtUw76bGL9tVPywhpFP7eHKeSYthWRLvXt7aTza4OY0HPLiT1X4cFPf1Y2XkkC3p2oqnvWizo6cPJzqNY0NOPZvlvK6hsyScUL90u6g0Xn3Y6Bes3qFLrrnJRJRYjCHrbX51ChUccRUW9+1DeHs2q3MzKwjX2z2Oh5/1vy4WQd/Op2dNH6X9Sfx+p+rzRiP2yNsh7y8tp4/a4qAWNeWGHlnl0TteCtHNDZK94bH5ULPRBpIGQt2fDIJ3dpYC67J9va6SBv9mivnVG+DJzSZnod/S5EHMLA5UCMITdMf1D1KFVdeH/jpkR+uyXCtoaSXAMDRE08Ctm64wbsVvbS+wXrXOWF36tY5hLV7htx1zCzWdGViX4I7PNiH9BxPGoF8OEWqN6IpRveiUsNkBUbqTJEJrX97B8Oqdr1frGep5Jj/16fGGqWrrJ99dzLz02q36M6n5RdftV5w/bzwhYQYAFPSvo5di5sfV/0r9XDKfYvxuo7i0TqLD9kVUQQB29TaOvpLIvP6faZw+nWmdeIP6eVtArL6Mt991B4XfeolCnblR37HhR28WupmeSgYLAs78sFznPb+pXffInBT3sQr3l1CKxW1nPdWWND6SAsEs0k5OvTPikEvTw/Tx1URk9tyDxIY6Gj3Hsjr19kLndsXb1kfY6LOg5gWrma7Kg5z7muCMLeu7jDkEPAlPt2rWVqtEJpNg3us8X6Rsdq6GHOnjffk3Rjz6gyEfvU8Xvqysfsui4PlT7gkvSC3rxOMVLS0UNu3RNz2JNunOxcP/IO1GqXztAdw4pohaN/bHpxw0W6JnfqTRvdAMzvoe6COjhu/bpksVcfOO0bR6k4T0Kaa+Gqf0EFoXxTYQNjvs0DdKA9gVio4CVmoVG7ZbPwH7ROld54dc6hrl0hT4TtjuWZjMdjvBLb1ydfn6UDX8j/gXzJWRlQtrqiUhRnWUDtxTJstmAv5tNd67Hfj2+kAU9Pb2UOEZ1v6i6/fp7io9kBGoeAizo1bw+de6J4nHaOuluKp09XewGr3f7/ZTXrLm4H8S87c8/SdtfeZGC9epRvbsfovxWrRN/I6q6YzcWo/Kff6Ctj06ksq+XUrBBI6p39yTKb7GPrbbrmdC8sriMHn83Sns1CtLE04tol6SUA6lSbuJ5kC7h018q6NiD8+m6k0PVdiTL4sjISX7f6UVi17PVJtN4HndoPl3bR9/OM9j6+PyoiMxD69Q6jy44plA8r98aL1q73yMs6LmPOe7Igp77uEejUXHTwkLju13dt7bqHdk3ut8Djgh65WUU/eIzinz0AUUXfUixDf+kfLCsgp4OOPQs1qS6jBTzCgvSR9zouL2yh9S0eaOyHcGGMwIZENDznqY6nf2idVrxwq91DHPpCswX93tbj3/U4wtZ0NPfd6rzXHX79fcUH+k0Alh7vu/NCM1ZVi42hqYLbEneIIao5SZ1A3RqhwKR/c7Kpi+nn9Fv12dBz2894nN74lu30KaxV1PZV18SBYIU3GUXEVUX37xJiHqBUBGVXD2aQt17V3uS0ukv0/apL1Bs4z9EsUTeyLw996K64+6qFPOQjgUvtB1Nz4Rm1d8xuualMCGnefcD82nUCYWVuc9X/ROjW1+P0K9/xejoffNozICdaafmf1NO97wREWaO6FlIA44oEKIenNj/vimnSW9HxY60M44uMJUuIdXz435vf1VuaMfWN2sqaPQrEWHL2V0LaWinhJ1+bFi0Rqtbty4F7CKBCw8aj8cpEokIm0MhfUKrC2bpukV5eTnhJy8vjwoK7IuO1XVziweVlZWJiCvYDftVahALwJvi4mKVzBZ4A3cV+RLbMeYEk2qNqdABqgp6wBxCKjBXTUi1yzfGt2+j6CcfJUS8Tz8S6TSzteIT+1Pt4ZdSoE6JrowAqa6nZ7Em+TxsUkJ6rGhZnP5zbOp04tlsV/3vNW3eqHp/qGY/snm89HEZzV1mLI0pvjeeeDdKS1fGxHydFzYy97ye95T9ojNvDy/8OoNrTb0q88X9ntXjH/XMEVnQ0993qvNcdfv19xQf6TQCKO1058yIqJuaStDDWvkz70cJQTWo2S3rcZeVE6GsFRoCULDujr9xy44AC3rZMeIjkhCAcBeZP1fUb6lYs0qIc1h4KuzQiWoNO5fy926ZEjNZXy9YbxfKa7kPFZ88kEIdu1Sm2URqzlicqMCmtXk9ExoYih0ED82LULgsUQukTlFACHMo/g6BEbUe7h5SNXoPf3/0f1Ga/lmZOAbpHUIFRNIZ4WMczmh0f/uckZxYZSpOrAUeNt46PUIffq9GHRyIBaoJM+wcGAFGwFsEUi2gpksDBhEVwjsWTK+ZEqbv1qYvSJppV5m3T8x39zsCsX83UvSj9ymy8H2Kfvk5UXkiQj5TCxTXosIOHSnUuTsVHn0MBXZEkuqdxyRfW89ijfYcrZin3aSUze6a9ne9eKsyb6xp/ePn50ENpdHTIrRmQ2xnfSSiyjpzJUUBuql/SKTu1zbU3L5jRoS2hOOV3yBlFYmFDSe+JfyMoV7b9L6n7Bf1Iqr/OF741Y8VH6l+KkIV+1CPf9QzR2RBT3/vq+4XVbdff0/xkU4i8PeWOF09JVFTFC3VWooU/LDuf2aXQhraMRGNh3Xr1z8rE5nlKuKkqyapk8+i0rVZ0FOpt2qwrfh4XfJrBR2yZ5BqF9kTQ6ZnQiMhxe7YZ94vo6WrKsSOeLk7ttfB+TS4Y0Fl1J62C+B4sAg2eWGUfv4zJurTQRDcs2GQBnYooN6H5NsWLiwXoHGf0f1D1Hm/7FsW1m+O0+UvlBIKNo89pUjUrODGCDACjEBNQSB5ARU1ejAp3BqOi11ftUKp0wZqx4Z0WLCgV1NY4s5zVKxdQ5GF71F04ftU9t03JHb6ZGnBuvWosGMXIeIVtD+SAgXV08Eamcdob6dnsUYe/9O6GI2ZFqa/t8bF3AWCnj2zsOoAYJ70xW8V9NbSMlrxV4zuGVpEu9evmgJc1iDGJis9zWydmVTXNoK33+eNerDjY+xBAN8wSMUPbrfYNUhjB4Qqa8r9uz1O42dGxDfOgXsE6e6hRZXfFFt1ay0AACAASURBVNiQct1LYfr29xi1a5FHN/YL0S61EpsKZbYPRMwizX7Pg7PP++15Gv9fxch7qoJf9D/iOy3khV+Vest7W5kv7veBHv+48Idyun1GhBrUCdADZxZT47pVZ33YUHLl5LBY38q0kVzPvawi4Pd5I55PdZ6rbr9VjvH51hHQptpEyak1G2NirqtNuaktW9V1/3wae0rVslXaYJRD98oT34h2BfpYf0L/XoEFPf/2je8sw4CKpif8FdFtdXXWjcOkYdonZbRmQ1yIVdyqIyAnTFhAats8j375M0YbtycWDBuVBGjQkdXzDWPX77jXwtS4JEhXnlhIkxeWEVJwoh+x0H106zwa2atQLB5wYwQYAUZAJQTgx66fGqZlK6svoCKFMhZX8SGaqj7q2o0xuuz5MGF32ITTiwgTT26MgFEEyn/8jiIfvU/Rjz6g8t9W6Do92KgxhY4+JiHitTmcKEsKWLOLJXoFvV/Xx+iGlxNiHoSxi3rZL+bhXcV85PXPywg1E+RcMp1o/tWqCrr7jUTWhLQtnhDuMQu6+qSQ2EDFjRHwCgEIcjdMDYssI3cOCtHBzapuoPtmdQXd8EpEbPrTjjlSvC4qCNC9w4qopWYs0i6OdGiVR+MHFzkmtHuFm9n71gS/aPbZvT6PF3697gG17s98cb+/9PhHOWYFA6m/g+Sm8A1bE2tz6TaS67mXGQRUmzeqznPV7TfDMa/PwRrFS4vK6JOfK0TmICcaMhYduU+eiIJDxjknm4y827VeUJScmjgnIjLYaQU9Pf5C7/erk8+i2rVZ0FOtxzy0d+nKCnr/2wrqdXAeHbRnXspad5u2x+ndb8vpt/UxGnWCPnHuwXlRmvF5GQ06qoBG9Ki+Q93DR/bNreUC9MZtqR1+qrQ80iGG8hOpTBGxgggWtK2RRDrRxiUBunNIEbVo7KyTzwYkBrIFP1SIGoH4N1KclugUhLNd24m/p6uTclQrNURSVe1nu51gc/Zr+hF3uRAaDAYyLqCWlVf/GP3lrxhd/WJYRPOlK9acHRXnj3huQZSeX5A5TElvCmbnrd15Bz/yRc/z67U7Hi6l7VP+S9unPKvnspS3RzMKdT6GCiHiHXCwrnPkQXo+flJdUM8HkRS+8T70b5cQ85woQv7wO4n05GhITb5n/SD99ndMbPoy+/4t/rmCbp0epia7BGni6VVTohsCmA9mBGxAAN9HqHON3ci3DyqipvWqbpSTc3jMb28ZWETtWyQEP+nj0+1Enr+8nO6eHaHdwPMzi6hBbd6AB9xqgl+0gXaeXIIXfj2BXdmbMl/c7zo9/lEes2J9jC7sXkiDjyqoYuj735XTXbMiImXexDOKqekuqccePfcyg4Bq80bVea66/WY45uU5EPMue65U1Jlzo2EteNLZxY6JejLV5l+bYnRDv5AQ8sa9Gq4m6GEVG8dibQa+BcclNzkv5o1s+pnBgp5+rHL+SLmAmqy2a4GRAzBqRNw1pCgrZuv+jdOoyaUEIZDTQqaHC0IeUmKt3hCnYZ0KaED7AhEpiZobyDU896vEiDCyZ6FImYX2+LuJgqNoezYIitod+zZNCHcyxdb6LXGRivPmU90PacbCxvzlidRbiDiE4IiGaJn7TvevoIcUpje+EqYf/kjUSYFIiiALWXMRCzlY0PFaJE3HJlXtZ7uzulNHDvAr7tkEi0wfmXIs26O+v32N9oM2Xef6TdDzK1+yvRyG7I7HKfrZItr64L1U8cfvKS+d36p1oh5el+6Uv3erbLdP+3eziyXZ3g/c8KZXwgRhDOMYxDX8N13re1g+ndPV3Iarp99PpCXv375ACBlfrqxI+aGnFySZkgW7QVMtROm9Dh/HCLiFgFwcTU5vBhEQG9mOOzRfpNVMbhAKx0yLCCHcrPjt1jO6eZ+a4BfdxMvOe/HCr51o1vxrMV/c72O9/vG/H0Zp8kdlVK9WgK7vu7O+K7JB3fp6hH79K0YntMmnq06qmhZP+0R672UUBdXmjarzXHX7jfLL6+NvmxGh9791Sc3b8bDHHJhPYxzIhKfNJiH9BVLMpxL0suGOjbXYcP3juhjX0MsGlubvLOgZACvXD0Wh91EvhIWIdP3JITrmgKopjuRLCKFDT00ThNPf9nqYPv6pgto0z6O7BhfpSufpdD/EYjGKRqPiNkVF2UVJp+3Jdn3U7rj5tcTC3AG7B0XaHoiucjG4YZ2AiHhDXQ9tk6HRoYKAJ2nnZLFl2FRSFKBGdQNi8uh3QU9OgLFTGiJpm70SO621E2AMmkhR4ce91Kraz3Zn8wTO/N2vuGNDADY6FOQHRNrh5HdNpovBZhFtRARQklEPiDQ3k58dEVpUUUHxigqi8vKd/64oJ4rt+D3+Jo/B78vx+8SxO3+Pf5cnrlNRQcGGjajgoEMpUKu26EzpIxG5jgj2jK2igsp++Jainy92hghprprfvAUVtu9IgdoJm43yJb51C0U+W0QVq1cqZXfFurW07ZGJFPn4g0q7Cw48hAo7H0Ohrr0or+lutjyP2cUSPYKedgzOZqyeOV22a8i/69kclulaMn1hnRBl3Dmu1x4+jhFwCgGMU/O+LqfnF5bR1tI4/efYQurXbqcvl+9guvcrXWSfU/aqct2a6BdVwZ4XflXpKX/YyXxxvx/0+kes293yWoQwJ0u1Qbl5o6D4RsI3Vrqm915WUfD7vFF1nqtuv1V+uX1+nwnbHUuzme5ZsDb8xtW1bH9UbarNCcMS/sLs+yrXEFo29veGa9tBtHhBFvQsAphLp0OBRwFd7ChAqsbbTiui1jsivjApePR/UZqzrFxELN2OGhJ7Vq0hIbFC3SLUSHlsfmLXNnaG3zGoSBSL90MrKyujrVu3UkFBAdWpU8cPJmW1QRY3TqSwSqRGyBYtuWFbXAi0f/wbo+v6hqjnQe7WoAGXwCnU/9t3tyDNWVpO970V8bWgp01RoY2GlB0kB7XaoYBIj4TISD81Ve1nu71hkaq4Ay0sok54M0J7NKiekk+KHXg/6xaTGIewwQRRz+1a5NHwHoW0V8PEuxsvK6Pw3Nm07clJFN++3dGOCPU4juqMvJyCDRoRNmpc+1JYjJV6ovAQKbbtqYco8sF8R21MvnitYedSraFnU6C4VmUaNKTw0esf49u20rbJT1PptBeVtLvil58o1LWHSKcZ3KW+q8+g6s3MfuiJ95GI7nszIuaaJ7XNpytP1JfaXVWs2G71EEiVIn+X2gG69NhC6nZgfpXNJyzoqde/uW4xL/zmOgOMPT/zxRhedhxtRGTTm2o+nV1G7mXl2fw+b1Sd56rbb4VbXpxbU/BOTrXZZb/EWrKZ9/XTXyoIkYtoiCREyk1u+hBgQU8fTnzUDgSQluq6l8NiAVTu5snLI9oeiVcuiGIhT7sDVYIH1X3WF+WVqQnx+13rBmjMAP+IebBJRUEvleOcuaSMJr0dFfmS7z+jiCAyaZtbkzC9L4+eiAK913LqOLuKSDtlX7brqmo/252tZ535u9u4xzb8TbHNmym+JfET0/538yaKR6NUcFg7KmzTjoING5PIdYsWi+38NxGt2xSnqyaXElIKX5wUEYHDs6WyRMQwom+ROhoN0WNbH77P8ei34v6DqPbZIyhQUlIpjv2+MVYtwrBKb8fjVL7yVwrPfIVKZ093hghprhqoVYtqX3gZFZ9wMlF+PpniS3kZlb7xOm19aIJrtttiNziHyMqCLJGTrj2VOjcy86Enn27FXzG6ZkpYCHvIPCA3lanz9GxpTUcA48/oV8K0cXtcuAjUrEZDnbyb+oUIWTNkY0GvprOh5j1fTVmIrHk9488nYr74s19Us8rv80bVea66/arxuSbgnSrVppzdGn1fpZgXLaueyUK1vvXCXhb0vEBd8XtiN8+sJeU0+4sy+nNznOJxEikeD2kWpLO6FIq0j7LF43EK7CjMIhdRISzt2SBAfQ4roF4H5/sizaa2S/wo6N0xM0Jf/FZBZ3UuSCmWporQk79Lrtkhn9XrCL3k10AFQU9i2qReUETgIe0mmuT5tkicrpycELz1RNW47QpS2a99R/1qfzq7gR/8i0p25wJf4qWlVLF2NcU2/UvxLVsovmXTTnEOgt1WiHVbKL4Zv9+UOCYSNvU6FPc9hWqdeYGIakPTpnLu1DpPbBhB5J1W9Jv+WZlIgYYovCuOL6SWuwaFQLD0twq6c1aE/tkap70a7Yzsg22lr06hbc8+ZspGvSdpo91kytDSKGVNiVyx+jfa9uTDVdI/6r2nleMgjJVccQOFjjlWCKop31OkJw0EKBAqSv2eVlRQeP5c2vrQvY5HQMpntcVuK8Dl+LlGP/S0cMl5ZNf982nsKf5Ma53j3cuPn4QA0rFPeDNKy9dUiEwkdw8tolqFibkjC3pMF9UQqAkLkaphrrK9zBeVe88/tvt93qg6z1W33z9M1WdJTcA7VapN+fRG3tdf18fohpfD9PfWuCjZdVGvQl+WLNLXs94cxYKeN7jnxF1Riw4/+fnupnK0Cq4fBb3nFkTp+QVldPjeeTR+cBEVJEUh3/9WhN5cWl6lhh6iKUe9GKbV/8Towu6FNDipBpN0xBBjUXcPi9qo/4RolPIVP0OlEkKVUGyr/MQSea/E7/DvhKgr/53u2Hg8RnlNdqOCAw+lYKPGYpFX21IJevHt2yj62WIqX7nCareaOh+1rEJHdqK8PZsLe1PauEOIwIJ1ygUaRNCs+pWin3xMovaWi02X/eHwjgX3ROqyagtMHtivy24f4q6q3ZKSuuwHXyhOgaLi1HyJxSiy4D3a+uA9FPt3o6NsL+p1AtU6ezjl7baHuI9WzENkMiJ4kOoMPim2eRMF69ar5neSDZSTUKS8rExFjGf6cL6IIsMzBUIhIoSm5+VRIJi/898Y6+TvxX8T/x+o/HeQApW/23msPCbU83gqbNtenCPTtkXKiQ7cPUg/rIuJqD24zWYNg3Ru1wLqsv/O9G1IuRn9dBHFNjmLuRYvXXwR7ykEPRX9Swa7HWV2zb64kQ89LRLr/o3TqMmlhLqYY08poqP24XQsNZspNefpZGQpNh+hvnLnHWmJWNCrOX2cK09SExYic6Wv/PCczBc/9IL6Nvh93qg6z1W3XzWGq463diO9XuxT1YrWinn92yXEvDx/VSvS+3ieHseCnqfw1+ybb9u2jYLBIBUXJxZ+VWl+FPR+WhcTqU63heM08MgCOq9bwuFBR/vfN+UitWakrHp6uamLy+jJ96IigvLGk0PUsXViAQzXGzMtLFLSHXNgvlhggLyGlHdbH3uAIu++7Wh3FbY7kvJ234MKj+hEhR07EwWCKcWy2Pq/aOtjE12vCyUfPth4V6pzyTUU6tQlvY1YQA8EE2JBSkEsRpGPF4gIFDyPm01V+9lu5ku296SwYxeqff5/KH/vVuJQ+ELUcUX0XaM6AbpzSBG1aLyjDl5pKcUryilYu05qQQ87EnZsMNDWrht0VAGN6FGYzRRH/i4/XsNlqS8Pcwd2KKARPf2zk01PlHW2BWxHwMxyUVXt9gIrO+5pdmFGFks/rHnqjU122MbXYAScQECb4h5jCsYWtHveiNDbX5VTtwPyaeyA6vUgl66soDHTIhQqIJp0VhHtXp9XOpzoH76mfgRUX4jU/6R8pB0IMF/sQJGv4fd5o+o8V91+1d4Q1fGGoDfutQhBkEvVtOnm6xYHxBJL38Py6ZyuO9dUkA3pxqlh+uWvGCGj0uj+OzIqqdaZPrCXBT0fdEJNNWHjxo0iHd4uu+yi1CP6RdCLl0UTkR3BhAiHmniPzY+KKBQIdPjALysnkcYMjjKVM8Sxt88I08c/VYjAOaQ7DQYSNT3w/1WiWFA/8KsvRBSKiNBzuOkSbVjQs9QLujD2oSDJduemoAdRPFBSl4L1dqFAnRLxU/m7krqJv+Gn6e5iQ0CgMLEAmizm3XaatdpafhCdkLb3jhkR4d+xAIyNF9jEgQLUWARe8msFhfLJV5FKqgpjqtptaXDw8GQzCzMy48DvG2J09Ukh6n2IWpkfPISbb+0CAvOXl9Mj/4uKTSS3nBrKWLP6suN21hmX2TdQX++eodWzb+C6d8+O0G67VE3z7sIj8S0YgZQIqL4Qyd3qLgLMF3fxrql38/u8UXWeq26/aryv6Xhne1/xTYdAFax1VCmPolpH+sReFvR80hE10QwIemj169dX6vHcFvQQFVex8jeRlrFi1W/ip3zVbxSoU4dKLrmGCtq2q4we+W5tjJ5fECXs2oVYlx8k2rNhUERqYIGrMky5HH9MLHhVxBJi4GufJmoeij6pFaDj2+TT0E4FlbU8kJJu+5RnRa0oN5ou0YYFPUtdoQtjFvQsYaw9WVW85TPYZX/080+odNqLFC8vp2BJCQVK6lGw7k5BDsKcFOcq/1artql+gEd7/bMyenx+IhL5pv4hOqJl+lR8X62qoLvfiIj6l7cN3JGSU3Nnv0ToZQJDG+2RLrLDFJgWT1JVGFPVbovd5dnp2T70Uhn26qeJDU0tGwfpvtOLqKS4aspuzx6Gb8wIEFXWD8WmucoU9hpk0qXclO9CqCAgUkS3bqqpQU5Ed8+K0DvflBPXjGSa+QWBmr4Q6RecU9mBxc+XFpXRJz9XUGk08T1vd8M8+sh98mhoxwKx6ddqY75YRZDPBwJ+nzeqznPV7VftLanpeGd6X7dH42LD8uKfK0TpBKzbyLrSqvWjX+xlQc8vPVED7WBBr2qnVqxZlahPtxLC3a9CtIN4hzpx6VqoWy+qfd5FlLdHM90MwfVw7fy99ibUONLVysspumwJRea9RYgMFCF/+AnumMwHAhTQ/Dvxe/wdi2qJYwOaf2vP0x6LiE15XqB2CYU6daW8vfZOX59OhRp60YiAWEYLpaxBt/JXin7q0xp6PrRfV20utlvXq23kIP24ByhQmEib4HU0GzYrPPJOlAoLAjSmf4g6tMpcV2v95jhd/kIpYXdYqjpccuF1Szi+s4aeERBdOvaVxWX0+LtRseBy/xlF1SJCXDKjym1UFcZUtduLPrbjnkYXZvDxd/WLYfpxXYxG9iwUG5i4MQJ+QkC7yeKQZnk0ZkCIGtZJiM7/bo/T+JmJqOp9mwZFJJ4UpMHt614K07e/x0h7njadfkVFnG7oF6IuO+ru+em52ZbcQ6CmL0T6tUch5l32XCmhrrIbDRkgJp1dbFnUY7640Vs1/x5+nzeqznPV7VftDajpeGd6X7F2gTUMLAnXCQUIyejStcP3zqOb+lVPR69afzttLwt6TiOcw9fPRUEvHo1SxerfqGLlr1S+eqUQ7hB9V/H76oRQZqKFuvemWsPOofwW+5g4W51T9Cyqev00C38op9tnRKhBnQA9cGYxNa5bNUpAWyT2qhNDdGJbf6UFU9V+ttsb5vsd90U/VdD4WQlBXVsjNBNaWCi9780IzVlWTns2CNLNp4Soxa6JjQvahddWu/o7EsiP/tLvfEnHC1Xt9sYrWL+r0YWZeV+X04Q3I0IgmXhGMTXdhaPzrPcCX8FuBL78rYJunxkRm0WwUCHqhhDR1nCcymNEjUuq1naV9//hj0RNa9QTQdaNOkUBQqS4TKd/Qpt8uvLERJ1rbjUDARUjrSTyNX0h0q8Mu21GhN7/1iU1bwcISPWOjXJWGvPFCnp8rkTA7/NG1Xmuuv2qvSk1He9M7+vD70Rp+mdluroMGZfuGlKk69hcPogFvVzufYefvSYLevEtW6h85Yod6TF/FZF3EPEq/lxHFE9dINQI3IiUQeQaouzy9mpBBfsdQPn7HkCB2nWMXEapY/24QJ0MIHZR3zA1LAITJ5xeRFj01zYZ/bNha5xG9w9RZ5/tqFbVfrbbm1fZz7iv+zdOlz1fKhZBC/OJaoXSL3cWFRBd1ydEqFOEhgXXG18JExZSUy28lhRlT93pZI/IYtNrNsToyhNSRx36MULPz3zJ1F+q2u0kB528tpGFGaQWv35qmJatrKBhnQro/GN2FlR30ka+NiNgBgFsCnn6/Sgt/qmCNm7fmeL+qNZ5gru71Eo9Tq36J0ZPvIt0+jGRSg/jUpO6ATq1QwH1a1ewM52+GaP4HF8hoGqklQSxpi9E+oosGmP6TNjuWJrNdM+M9JtvXF3LEiTMF0vw8ck7EPD7vFF1nqtuv2ovCuOtWo/5214W9PzdP0pbVxMEvVrbt1L5qkSkXSJFZiLiLoa6Yza04C71hWCX37wF5eFHiHgtKNiosQ1XV+sSKgh6Mq3SivUxurB7IQ0+qmrqr/e/K6e7ZkWofm1/RhKoaj/b7c277Gfc126M0WXPh2njtux1RCDo3TKwiNq32JnXAanOZi0ppxlLyujvLXGKx0mkQevQMo/O6VpAu9e3XjvESq/d+nqEPviunE5qm4jO0DZEb9w4NUxf/FZBfqqh52e+ZOoLVe22wi8vzzWyMIMaC7dOD4v6mKlqk3n5HHxvRoARYASMIqBqpBULekZ72t7jVV0AVtVue3uPr2YVAb/PG1Xnuer2W+WX2+cz3m4jXrPvx4Jeze5fT59ORUEvtuEf2vbGdIp89AHF16wkiiTSuVlteU12E2IdRDsZdZffvCUFSkqsXrrGnK+CoAew//thlCZ/VEb1agXo+r4hQjg4GnZYYxH+179ihBRJV53kzxRJqtrPdnvzqquKuzdo2XfXBT+U050zIyJS4z/HJtL3IrajIkb00qIyemFBlPLzqguV9llg7kqq8kVVu831krdn6V2YgXB982thUTi96/75NPYUf46p3qLJd2cEGAGVEFA10kpizAuR3rBNVdxVtdubXua7pkPA7/NG1Xmuuv2qvTmMt2o95m97WdDzd/8obZ0ygl4sRpFFCyg8ZyZFP/2YKGYyZWZ+PuXtvqeIsMtrnkiVKSLvmu1NgZC1HPRKE0Gn8aoIeojsueW1CGFyKQu6BoNEm0sTUT7NGwXpnqFF1KjEnxVPVLWf7db5Itl8mKq42wyD65dD3OHj86P06qdlwq/UDgWoIJ8oUkaVKdkGdiigET0LfVVbSVW+qGq368TkGzICjAAjwAiYRkD1hTyV7efahcZpO//G2sZP0pyhMl8sPTifnFMIqM5z1e1XjWyMt2o95m97WdDzd/8obZ3fBb2K31cLES88701CZJ7eFigqpry9mieEux017vIh4O3ejChvZ0o3vdfj4xIIqCLowVYs/r70cRnNXVYu6qTIdH1Htcqjkb3S10nxS1+raj/b7Q2DVMXdG7TsuytEvU9/qRDReD+ti1F5jES9wH2aBOmMzoXUoVWer8Q8+eSq8kVVu+1jHF+JEWAEGAFGwEkEVF/IU9V+rl1ojtUs6JnDjc/KLQRU9Yuyl1S3XzW2Md6q9Zi/7WVBz9/9o7R1fhT04pEIRT6cT+G3ZlDZ10sz4ot0mPnNW+0U73ZE2+U13U3pfmHjGQFGgBFgBBgBRoARYAQYAUaAEWAE3ENA9YU8Ve3n2oXmOM6Cnjnc+KzcQkBVv8iCnjc8VZ0v3qDGd02HAAt6zA3HEPCToFf+4/cUnjODwu/Oo/i2rRmfueDgtlR0Yj8KdevFqTIdYwdfmBFgBBgBRoARYAQYAUaAEWAEGIHcQED1hTxV7efahebeLxb0zOHGZ+UWAqr6RRb0vOGp6nzxBjW+Kwt6zAHXEfBa0INwF37nLQrPmUXlv/yY8fmDu9Snot4nUdFJAyhvj2auY8U3ZAQYAUaAEWAEGAFGgBFgBBgBRoARqJkIqL6Qp6r9qtqt+oK76rjXTC/ET2U3AqrzXGX7VayNqjLedr87fD3rCHCEnnUM+QppEPBE0IvHqWzZF1T61gyKLnyP4tFo+v4JBKmw/ZGJaLxO3bj+HTOZEWAEGAFGgBFgBBgBRoARYAQYAUbAdgRUX8hT1X5V7WZBz9wraDWy0Nxd+axcRYD9i7met/qeqlobVXW+mOttPsspBFjQcwpZvi65KejFNvxD4bmzKDx3NlWsXZMR/eCuTan4+L5UdGJ/CjZqzD3FCDACjAAjwAgwAowAI8AIMAIeIqDiTmsP4eJbK4iA6gt5qtqvqt0s6Jl7ya0KBebuymflKgLsX8z1vNX3VNXaqKrzxVxv81lOIcCCnlPI8nWdF/RiMYosXkDht2ZS9NOPiWKx9KjnF1CoU1cRjVfY7kiiQIB7iBFgBBgBRoARYAQYAUaAEWAEPEZA1Z3WHsPGt1cMAdUX8lS1X1W7WdAz94JbFQrM3ZXPylUE2L+Y63mr76mqtVFV54u53uaznEKABT2nkOXrOiboVfzxO4XffJ3C894kROZlanl77U3FJ/SjouP7UqCkLvcKI8AIMAKMACPACDACjAAjUGMRUDHSTdWd1jWBRCryRVXcVV/IU9V+Ve1mQc/cm25VKMBd2S+awz4Xz2L/Yq7Xrb6nquKuqt3mepnPchoBFvScRjiHr29nys14JEKRD+dTeM5MKvvqy4yoBkJFFDqmFxWd0I8KDm6Twz3Aj84IMAKMACPACDACjAAjkCsIqBrppupOa9V5pSpfVMVd9YU8Ve1X1W4W9My96VaFAvaL5nDP1bPYv5jreavvqaq4q2q3uV7ms5xGgAU9pxHO4evbIeiV//i9EPHC775N8W1bM6KZv+8BVHxiPwr1OJ4CtWrlMPL86IwAI8AIMAKMACPACDACuYaAqpFuvMDhDVNV5Ys3aFm/q+o8V9V+Ve1mQc/cO2dVKGC/aA73XD2L/Yu5nrf6nqqKu6p2m+tlPstpBFjQcxrhHL6+WUEPwl34nbcoPGcWlf/yY0YEAyUlVNTzBCo6qT/lt9gnh9HmR2cEGAFGgBFgBBgBRoARyGUEVI104wUOb1irKl+8Qcv6XVXnuar2q2o3C3rm3jmrQgH7RXO45+pZ7F/M9bzV91RV3FW121wv81lOI8CCntMI5/D1DQl68TiVLfuCSufMpOiCdykejaZHLhCggkMPpyJE43XtQYGCwowocw70MQMo7wAAIABJREFUHCYhPzojwAgwAowAI8AIMAIGEFB53qjqQoGqdhuglS8PZdzd7RbV8VbVflXtZkHP3PuZq0KBObT4LKsIsH8xh2Cuvqeq88Vcb/NZTiHAgp5TyPJ1SY+gF9vwD4XnzqLw3NlUsXZNRtSCDRpSUe8+Ihovb7c9dCHMOdB1wcQHMQKMACPACDACjAAjkPMIqD5vVHWhQFW7VX9hGHd3e1B1vFW1X1W7WdAz937mqlBgDi0+yyoC7F/MIZir76nqfDHX23yWUwiwoOcUsnzd9IJeLEaRxQso/NZMin76MVEslh6tYJAKO3RKROMd1YUoGDSELOdANwQXH8wIMAKMACPACDACjEDOIqD6vFHVhQJV7Vb9RWHc3e1B1fFW1X5V7WZBz9z7matCgTm0+CyrCLB/MYdgrr6nqvPFXG/zWU4hwIKeU8jydasJehV//E7hN1+n8Lw3CZF5mRoi8IqOP5mKTjiZEJlntnEOdLPI8XmMACPACDACjAAjwAjkFgKqzxtVXShQ1W7V3w7G3d0eVB1vVe1X1W4W9My9n7kqFJhDi8+yigD7F3MI5up7qjpfzPU2n+UUAizoOYUsXzch6EUjVPzVFxSeM5PKvvoyIyqohVfY+RgRjVfYtj1RIGAZRXaYliHkCzACjAAjwAgwAoyAhwioXNPNQ9hM3Vr1eaOq9qtqtymS+egklXFX0S+qjDdoq6r9qtrNgp45Z5mrQoE5tPgsqwiwfzGHYK6+p6rzxVxv81lOIcCCnlPI8nXpn1cmU+z5J4nCpRnRyNtrbyo+aQAVHdeHAnVKbEWOHaatcPLFGAFGgBFgBBgBRsBFBFSv6eYiVLbcSvV5o6r2q2q3LaTz8CKq4q6qX1QVbxaWzL2kVhesGXdvcFf9PTWHGp9lFgHV+aKq/Wy3McbaNR4Zuysf7TQCLOg5jXAOX3/DnNlUcd9tKREIFNeiUPdjqeiEflRwwMGOoaSqo3cMEL4wI8AIMAKMACPACCiDgOo13ZQBeoehqs8bVbVfVbtV43eyvarirqpfVBVvFpbMvel2LaCqyhu22xhv7OIL7qpiBLMxtPxztKo8Z79ujkNW31PV+WIONT7LKQRY0HMKWb4uRbZtoy1n9qf45k2VaEC8KzqxP4V69KZAqMhxlNhhOg4x34ARYAQYAUaAEWAEHEJA9ZpuDsHi2GVVnzeqar+qdjtGRJcurCruqvpFVfHmhV9zL6TVhV/G3RvcVX9PVY1gNtfb3p+lOl9UtZ/tNsZ9u8YjY3flo51GgAU9pxGuQdc3s9PnzJ8foa5/vE0Lmvam/+1xMq2t1SwjIsWFATpynzwa2rGA9mkStIyeqo7e8oPzBRgBRoARYAQYAUZAeQR4HuNuF6qOt6r2q2q3u+y0/26q4s52G+OCXQt5jDvjbgQB5osRtIjsek9VjWA2hpZ/jlaV57xhwByHrL6nqvPFHGp8llMIsKDnFLIGrxuJROiNN96gp556ij766CMqKCignj170kUXXUTdunWjYNC6uGXQpCqHm93pU7t8C23LN14XL5RPNOnsYsuiHjtMK73O5zICjAAjwAgwAoyAlwjwPMZd9FXHW1X7VbXbXXbafzdVcWe7jXHB6gIkL/waw1sezbhvMwecxbOs4q6qf5GwqRrBbLHbPTtddb6oaj/bbYzyVv2isbvx0W4hwIKeW0hnuA/EvHvuuYfGjh1LJSUl1LZtWyorK6PFixeL/x8/fjyNHDmS8vPzPbNW1Z0+qjp6zzqab8wIMAKMACPACDACvkGA5zHudoXqeKtqv6p2u8tO+++mKu5stzEu2LWQx7gz7kYQYL4YQcu+CD1VcTeGln+OVh1vVe1nu429A3bNA4zdlY92GgEW9JxGWMf1X375ZRo+fDh17dqVHn74YWrevDnF43H6/PPP6dJLL6V169bRiy++SEcffbSOqzlziKo7fVR19M70Il+VEWAEGAFGgBFgBFRCgOcx7vaW6nirar+qdrvLTvvvpirubLcxLti1kMe4M+5GEGC+GEGLBT1jaPnnaFV5LhFU1X6229g7YNc8wNhd+WinEWBBz2mEs1x/48aNdP7554tovBkzZlCHDh2qnDFv3jwaOHAgnXvuuSKKLxQKeWIxO0xjsNvpMM3ULjRmLZHdtQuN3p+PZwQYAUaAEWAEGIHqCKg6/1K1L1XHW1X7VbVbVZ7zQp65nrP6fac6z1W1X1W7+T3l99QMAqrz3cwze3mO6niraj/bbYz1Vucvxu7GR7uFAAt6biGd5j5Lliyhvn37Uq9evUR0HlJsatv69etp2LBhtH37dpoyZYqI3vOiscM0hrpdDtNs7UJj1u482q7ahWbvz+cxAowAI8AIMAKMwE4EVJ1/qdqHquOtqv2q2q0qz1koMNdzVr/vVOe5qvaraje/p/yemkFAdb6beWYvz1Edb1XtZ7uNsd7q/MXY3fhotxBgQc8tpNPcZ+rUqTRkyBAaN26c+AkEAlWOLC0tpVGjRtHjjz9OCxcu9CztJjtMY0Sxy2GqWrvQGFp8NCPACDACjAAjwAikQkDV+Zeqvak63qrar6rdqvKchQJzPWf1+051nqtqv6p283vK76kZBFTnu5ln9vIc1fFW1X622xjrrc5ftHd7aF6U5n5VTqXRuDEjDB6NLHLHH5pPl/QuNHhm7hzOgp7HfT1x4kS68sor6f777xfCXap222230dixY2ny5Ml0+umne2IxO0xjsNvlMFWtXWgMLT6aEWAEGAFGgBFgBFjQ854Dqs53eeHXHHfsmq+bu7v3Z6nKd7bbGHfs4jnjzrgbQYD5YgQtrqFnDC3/HK0qz3neaI5DVsdT1fkCMe/1z8vMgWfyrAHtC1jUS4MdC3omSWXXaXrEOj3H2GVPuuuo6nhUtVv1AdZpPvL1GQFGIHcR+OWvGN3+eoRW/RNzBYS9GgZp9IAQtdo16Mr9+CaMgBYB1ecxqvWm6nirar+qdqs+HqmKO9ttzLNaXYBU/btUVb4w7sZ4Lo+2ynfmize4m7ur92cxX8z1Qa6+p6rzhQNOzPHdqbNY0HMKWZ3X1SPW6TlG5+1MH6aq41HVbtUn8KaJxicyAowAI5AFgXMfL3VNzJOmQNR7dkQx9w0j4DoCqs9jXAfM4g1Vx1tV+1W1W/XxSFXc2W5jjs7qwqnq36Wq8oVxN8ZzFvQSCKjOd3O97t1ZquOtqv1stzHO5/o8wBha6hzNgp7HfaVHrNNzTKbHaN++veWnrHfKB5avYeYCm6Z3M3Na5Tmq2i0fQHX7LXUen8wIMAKMQAoEVPeLJcc+T8GS5q72bWzLStryzlmu3pNvZg8CqvJdVZ6rirfq80ZVcVfVbuaLOf/M36W8HmCEOVb5wu+pEbR3HmsVd/br3uDO80ZjuFvlOfsXY3jLo63izv7Ffdw///xzczdV4CwW9DzupMcff5xGjhxJjz32GI0YMSKlNVLQe/nll2nw4MGGLbZD0MtvfLjh+9pxQvn6LyxdRlW75UOrbr+lzuOTGQFGgBFIgYDqflF1+5mU7iKgKl/YbmM8sTrfVX3eyHxhvhhBgPliBC0i9i9qrmOwXzfGc3m0Vb6r6l+YL8wXMwioyne221hvW/WLKvsXFvSMcYWPNoDA1KlTaciQITRu3DjxEwgEqpxdWlpKo0aNIgh/CxcupKOPPtrA1flQRoARYAQYAUaAEWAEGAFGgBFgBBgBRoARYAQYAUaAEWAEGAFGgBFgBBgB1RHgCD2Pe3DJkiXUt29f6tWrFz388MNUUlJSxaK1a9fS6aefTtFolKZMmULNm7ubpstjePj2jAAjwAgwAowAI8AIMAKMACPACDACjAAjwAgwAowAI8AIMAKMACPACOQ8AizoeUyBjRs30vnnn0+LFy+mGTNmUIcOHapYNG/ePBo4cCCde+65dM8991AoFPLYYr49I8AIMAKMACPACDACjAAjwAgwAowAI8AIMAKMACPACDACjAAjwAgwAoyAmwiwoOcm2mnuhdp4w4cPp65du9KkSZOoZcuWFI/HCbleL730Ulq1ahXhGPydGyPACDACjAAjwAgwAowAI8AIMAKMACPACDACjAAjwAgwAowAI8AIMAKMQG4hwIKeD/p727ZtNH78ePGDlJtt27alsrIyEbWH/8fvR44cSfn5+T6wlk1gBBgBRoARYAQYAUaAEWAEGAFGgBFgBBgBRoARYAQYAUaAEWAEGAFGgBFwEwEW9NxEO8O9IpEIvfHGG/TUU0/RRx99RAUFBdSzZ0+66KKLqFu3bhQMBn1iKZvBCDACjAAjwAgwAowAI8AIMAKMACPACDACjAAjwAgwAowAI8AIMAKMACPgJgIs6LmJNt+LEWAEGAFGgBFgBBgBRoARYAQYAUaAEWAEGAFGgBFgBBgBRoARYAQYAUaAETCIAAt6BgHjwxkBRoARYAQYAUaAEWAEGAFGgBFgBBgBRoARYAQYAUaAEWAEGAFGgBFgBBgBNxFgQc9NtPlejAAjwAgwAowAI8AIMAKMACPACDACjAAjwAgwAowAI8AIMAKMACPACDACjIBBBFjQMwgYH84IMAKMACPACDACjAAjwAgwAowAI8AIMAKMACPACDACjAAjwAgwAowAI8AIuIkAC3puos33YgQYAUaAEWAEGAFGgBFgBBgBRoARYAQYAUaAEWAEGAFGgBFgBBgBRoARYAQMIsCCnkHA+HBGgBFgBBgBRoARYAQYAUaAEWAEGAFGgBFgBBgBRoARYAQYAUaAEWAEGAFGwE0EWNBzE22+FyPACDACjAAjwAgwAowAI8AIMAKMACPACDACjAAjwAgwAowAI8AIMAKMACNgEAEW9AwCxodnRyAWi9G3335Lr7/+Ov3444/UoUMH6tevH+21117ZT/b4iPLycvrkk0/ozTffpD/++IO6detGffv2pYYNG3psWfbbb968md5++2166623qHHjxnTsscdS165dKRQKZT/ZwyOYL96ArypfgNZff/1Fs2fPpvfff59atWpFxx13HB155JEUDAa9AVPnXVXmeiQSoQ8//JBmzJhBtWvXpl69elGXLl2ouLhY59N7d9iqVato+vTptGzZMjr88MOFT2/evDkFAgHvjNJxZ/AF4xG4vmnTJjrmmGME1+vWravjbG8PUZkv//zzj+D5woUL6YADDqATTzyRDjzwQN/7F/S4qlxnvnjzvqrKF/aN3vBFVd9YWlpKL730Ep100knUpEkTb8AzedcNGzaI+cvQoUPF3Eul9sUXX9Dvv/9Offr08f18S4trPB6n+fPni/nt0UcfrRLkxFx3v7uYL+5jjjuyb3Qfd+a6+5jjjqtXr6b77ruPXnjhBWHAmWeeSVdddRU1a9bMG4MM3PXrr7+mCRMmCF2gQYMGNHz4cBo5cqT4Nzd7EGBBzx4c+So7EMBEEg7nnnvuoYMOOkhMhrGIWlZWRuPGjaP//Oc/vl0AxsRgzJgxwlm2bdtWPNHSpUuFwxk/fjwNGjSI8vPzfdnX+Gi67LLLaM2aNdS6dWvCR/eXX35JvXv3prvvvrvyefxmPPPFmx5RlS+YSEK0vuKKKwRwEGVWrlxJP/zwg1jsANf9OrlRnevXX389PfnkkwLfbdu2iQ+pI444gu666y7q3r27LxdrwJe5c+fSRRddJOzFRocVK1ZQSUmJGIuuvfZa304owReMozfffDPttttugu/YZLLffvuJsfS0007z7XgErFXkCzBesmQJXXzxxUJIxVj6008/CezPOussuv32233rX1TmOvPF/XmAynxh3+g+X1T2jbB97dq1dPrpp4s5wIMPPqiUqPfVV1/RwIEDxcaSO+64QylR7/HHH6cbb7yRHn74YRo8eLAv54mp3qaKigqxHgAh9YknnhCbY1VpzHX3e4r54j7muCP7RvdxZ667j7n8Lv3333/FpiSsY2DDSY8ePQhjrF83KWm/M5o2bSrGUaw/wnaswWCNQ7VNSu73vr47sqCnDyc+SgcCeHGfeuop8cHxzDPPVC7yrl+/nm666SaxGHzhhReKBWC/qfKIzMMiKZwMnuHggw8WTwynCaEMEXtYWMUCsN8iUrD7ETs19t9/fyFoYLEau5fnzJkjFibRHn30UTr++ON99THFfNHxUjlwiKp8kZP3IUOGCL5feeWVIvoUkR2TJ0+mUaNGiSgaLBy0a9fOAeTMX1JlrmPyjknXzJkzxcLGIYccQvjdu+++K/whfCQ2PGC3ld82PEDoxSISNmOAH/DdEMXuv/9+sVsMGx4eeughIdz4rb344oti3MR4hEk7GibC+N28efPEIhl+/DYZVpkviPzFHGWPPfYQ85j69esTIpnB+1tvvZVatmwpxtKOHTv6jS5iU4OKXGe+eEMlVfkCtNg3us8ZlX0j0MImRwh62BCGzTAqiXryXcXm2Msvv1wpUQ/v6hlnnCG++VUT9W677TYaO3as2ESlkqjHXHffP+KOzBf3cWff6D7mzHV3MU+1Zoc1JWQcwLoL1qaxvuHHjEMQ3JPX7LDejsAfbPp97bXX6JRTTnEX0Bp6Nxb0amjHevFYWCjFLnYsdkEcy8vLqzTjzz//pBEjRohFYURLSOHJCztT3XP58uXiIw/hy+eff36VQ7777js699xzxY59LFxLIcEvtj/99NPCOU6bNk1ERcqmdfj4mNKKrH6wnfniTS+oyhcs/N5yyy20aNEiev755yujloCidoKA1JtaUd4blKveVWWuIwJy2LBhYjcVFsS0DRNNTCQRBYfdzPi3n0S9iRMnCvELUdeNGjWqNB0bHl5++WW69NJLRUpFvBNYtPFLQ3rNCy64gNq0aSMEPO1EfcuWLeJ3WJD04+KeynyZNWuWWMCbOnVqFT5gLP3ggw/ExxOaHxf3VOU688Ubr6MqX9g3esMXlX2jVtBD5hJEeGKDoyqinly0hqiKuaQfx/10rISgh29+bKbCPF0lUQ8Czb333itsx+YeP477qXCXgh5z3V1fyXxxF2/cjX2j+5jjjsx193DH+gQCYiDgtWjRovLGWAtA0AYynGCNA2OUn5pcs/vmm2/EGovWPhlFjk34WL8uKiryk+lK2sKCnpLd5k+j5cB6zTXXVFv4hcX4IEQtPTS/hdp+9NFH1LlzZ1EzJ1W+fCx+QMhDQ4QhhD+/LFxjYIX9+HBKrvUnFz9effVVkZ7wueeeE3UB/dCYL970gqp8wSIMBCM0vI/JkbJyYfjjjz8W9fSeffZZIdb4oanMdWk7FjZQlzO5IQIb/hA1xx577DGR+tQvO8XAdaRMxCISIpe1DSIN8rnDryPFsp/SVsgFmQEDBoiNMMkNKU+xuQQ/fhuPVOYLxlBsBsB/d99992q4YzMBFifx8eEn/yI/sFXkOvPFmxGKfaP7uDPX3cdc3lEuIJ133nlifoJvUFVEPZlWDvMrbCxFZL4qoh7mVZhnIcsDNsssWLBACVFPppXDYik2+WLzF9KdqSDqMdfd9zPMF/cxxx3ZN7qPO3PdPcyj0aiIZMPYgw1IyRl5MI/HhuopU6aINV4/Nbn+jOxx2IwfDAYrzZPreVjrwDd3vXr1/GS6krawoKdkt/nTaPmxilz/yVEFsBiiE15cpLOaNGmSrxZ/paCH1H3JUSiwHQt8SHcWDodF+k0/CWNw6AhbTo4qgN3SaWLB+r///S8hh7FfFq6ZL968x6ryRXIZwl1yxBWQxMTgkksuEcI8xCfkGfdLfm6VuS4XB7p06VIt8loyWEZgo+aon3wjfN0DDzxQLXpZ2q2NYkYaV7/wRe68Q5Q7UoKmSqsJUQ8pT/Eu+ElIVZkv77zzDp166qliAbJnz54pHTQi9c4++2zficCqcp354s08QFW+sG/0hi8q+0Yghho08O34lkMWGSyAqSLqaaMj9957b5EyXAVRTy5Gbt++XWzCgziGiAIVRL3kSGBk8UHWBBVEPea6+z6S+eI+5rgj+0b3cWeuu4c51igghkG0S47Qk2vTWO9Ktf7rnpWp74RxHxuPsDaXHKGHMzIFF3htu4r3Z0FPxV7zqc1YYMSCOtI8wPFoo2PglDChX7NmjUjNdt1119G3334ral/hA8XrJlPioSYXREcIX7KhRhcWTmEnok8wqa9Vq5YQxvwQ4oy6f4jkgI3YyaGNHPz1119FulCENGMQRi0DYI+6gF5H0TBfvGG9qnwBWpgU4P2DiAHhXcvhTz/9VPAfqWURaYvFGhwno4K9QTtxV5W5LtMmIM0pIn3bt2+fEkqZmhiRTakmb17gL1Mpn3jiiaLuDPx7cvNrPndgiIjUTByWQuq6detSTva9wFxlvsh5AMb1dOO7X2sXqMp15osXbymRqnyR8wD2je7yRmXfCKSwERPfQfjmxBwFabdVEfWwqQfzW5lpAN+kKoh6qD87fPhw6t69e2WmAaRpV0HUW7VqlSghgs3JMjMFUoepIOox1931jbgb88V9zHFH9o3u485cdxdzuWaHTTzIgKctZ4UNSlhbRwmRffbZx13DdNxNrmPgexrr59oGQQ8ZB/yYLlTHo/nuEBb0fNclahhUVlYmhKNkUQiRblho33PPPcXH0xFHHEH4+IDAN3r0aHr00UfFAjs+Tvr37y8iaVJFxDmJAnYNFhYWVrsFHCI+Pnr16iVq/ME5YjcwIjzgcPDxh8Xs6dOn0znnnENz5sxJmZ7TKdvxAYqf5FSfiFyCmIfIGDh77IhAermff/5ZiHc4Hs4UIiSO+/HHH1NGODllN66LRTs07UCE/1eBL+m47ne+AN9UXFeZL0jviBSEiJKB78AEASLNZ599JtI+HnXUUUK4wc4gpMnZddddU6bndJLrKvtGiFtY6N24cSO1atVK+HH4eKTyQwRbtghf1EjFcYgYTpWe00ncsXj09ddfi1sccsghVLduXeF3sPCFiWOmKDY8L3iFVIqp0nM6aTeujdo4iOLE/Q8++GCRTlZyHRFMmdI7fv7554So+BtuuCFlek4nbcd4BG5gsXe33Xaj1q1bi7QaqvIFWEm/joW8dKm1MafB37ETPl16TidxT8UXFbiuMl/S+UYV+MK+0X3fWNPGUpV9I2zHRgyMS5jXyO8QP4l66XwjbAeXVqxYQfvuu2/lsOInUS8d12EsovIwJ27SpEml7X4S9VL5Rmko5l74bt5ll10qbfeLqJeJL37neia++J3rqvIl3XcG+0YnZ+pEmfjid9+Y6juDfaOzfEnlG/Fth+/8ww47rNqm5HRRblgTw7iFb3K3WiquYzM7gnfatWuXMuUmbNOW0MHY9d5779FBBx1UZc7g1jOofB8W9FTuPY9sX716tagjg9pD2HmnFfXwMr799tt0xRVXiAVKbdPW+pEh24ceeqiI2HOrISUcRC84ECycahscKRbn8FwYaGWDOKZdDJa1uhAB5KYYCTEUHxPAMbkeFOwFjo888kiVZ0quJZausL2T+ENUQsh4nTp1BLbaKBm/8yUT1/3Ol0xcV5Uv4CneP+zOR1o8bcNGAW06Wbzj8EWpaks6xXeVfSNSCiNyFyK7bNo6LXLhOlPdGYhQw4YNox49egiByY2W6j1s0KBBZZ2Wv//+u1IEhlg3ePDglNHJiEBEKmg3d7pBXMfGF6T6xOYRtP3226+yTot2wwN2uuFvyU2mtcAmFTeLS6d6D0877TSR5x+Ld6ryBWm15QYZjKnwNanq5X744YfUp08fmjdvnthI4EbLxhfthge/cV1VvqBfM/lGCNh+5Qv7xkTKH7d9Y00dS1X2jen8sx9EvWy+MZ3tfhD1snE9ne1ei3rZfGOmDDZei3pm+eIHrpvli9dcV5kv2eaN7Bvtn71b4YvXvtEsX4Ai+0bzXDLjG1MJevg2RXBKmzZtxJpww4YNzRul40wzXJcldHB5KehhPRipQxHBj7IWd955Z8qsSjpMyslDWNDLyW639tDIhwsh6/vvvxfp7ZJFPVwdIdlY0INjady4sYhoQw0mWRRT1sHA7gE3BT1ZywqREEitmSzqwaHguRCNhyhCFPNEEXUIj3KCL2u+IPWGm4IehAmkzISYigjCZFEPE17gDduxsId+QcoQ4C8b6mBA0HQ73zIGHRREHz9+fDVRz898ycZ1P/MlG9dV5gt2/cyePZsQEYZFJiysDxkypEqtMYh7EP3cFPSy8cWvXJcTQGwAwGQKu5Lh2zHRgtgEIR7+T5uiCn9DPVRtk8/frVs3VwQ9TCRhB34gRiJSDYsdsBn8R98fffTRpP1AguAErmgLNOMZ3E5dAQ4jygu58eGTIYIiXfWtt94qIvUQFY4ocexWwxiEaElwGjvXtE1OjBF14JagB2wRAYvUlNi8g2LcGFMwLmEiDvyxcUNVvmB+guh2pGdDZgGIAsnpWiG2nnDCCa4Jenr4gvmUH7muKl/wnunxjRDV/cYX9o07a0i76Rv18EXlsVRl3+jHhWs9vhER+34U9fRwPTkri/Y5vFq41usbM62UeLVwbZUvXop6VvnilainMl/0zhvZN1pbF9WebQdfvPKNVvnipaiXa75Rfvsjgg+Z5LBuI30svsmRjtbpCD2zXJdrRdgMO27cOPH6SDHvpJNOEmsZ2rVr+97OmnslFvRqbt869mTyRUT0C5xGOlEvkwFfffWVEKewENuzZ0/HbE2+sBQ5li1bRli8TiXqZTMGO/KvvvpqkUY0eXE127lW/i4FPVwjnaiX6fpwvHCcECTh6GvXrm3FHEPnSkEPJ6UT9fzIFzu47hVfrHJdZb4g9P/SSy8V/gmcz7SoYIjIWQ62gy9u+0aZbhKTJwgx0i9gYo/oJNgjizGDE0jti99jk8P//d//iVQKcrPDu+++K8QnRJO54deRhgIRgTfffLNIvyrtQD0//D+ERSkuQeiDWIkJLwQ0iJTJz4rUUG75RojRsOPJJ58UdsoGDDE2YowBzmgQ/eDzIfRhogshSQqS8lnBd4hsTjeZbhIpnbURseD8/6FxAAAgAElEQVQGosexI3DGjBnUoUMHkSpMVb4gihk1OdE/iMYHx+QHhnxWpP5FZCfSjTrd9PIF74CfuK4yX4z4Rr/xhX0jkdu+0Qhf2Dfa5zGN+MZ0d5VCB9Is4xsFtceTN/3YZ3HiSkZ8Y6Z7S6ED4zGyySCLgtPNCNcz2SIXrjH3gu3NmjVz2nSRvkzvvDGTMVLUQ4r3CRMmUL169Ry13S6+eMF1u/jiBddV5QvIyL4xUW/UTd9oF1+88I128AW8Y9+ofygw6xuTo9yQZhOReW6JeXhCs1yXa2XYcI1Nsyzm6edLuiNZ0LOOYc5dQb6IqE+FvP5r1qzJKuqhdgHCiY855hgROYE6V4g+0C4guwGkFDk6duwoIh+QYzibqLd48WJRU+rwww8XUXuIKMRicbr6Ok49BwQ91A3DAvq0adPEom+qSD15fywYvPrqq3TggQcSUtDhfCy0Jy8gO2Wv9roQ9IC3TMWWTdTzC1/McN0vfDHKdZX5AvEJXMfkAA2iwscff5yx9pgTvDfDF6+5Dr4iXSlqg0r8JDZI0Yu/LVy4sPJv2jS5MloZAhMWT1HrDQthbvlGpGSAQIdotkaNGlV2KdL8QoxB7nZthKY21Szqu8JW1AWEYImo8ky16uzkC6JKgRF21mnzx+MeMh010mRo/6ZNx4HUlhiD1q1bJ2zGs7g1lkLIQ4QjxMbkCHXUlOvbt2+V2rgq80Wbemb33XcXfDnggANE/VwUKndrLDXDF79wXWW+GPWNfuEL/Aj7Rvd9o1G+sG+0Pqqa8Y3p7gqhAxlaUKsuVZpl69ZWvYJR35hN1MP3OLLKZEoXadczGOV6pvsiowwEPYyxbjSjvjGTTZg3opwEvrGdbnbyxW2u28kXiHpucl1VvrBvTLyRKvPFTd9oJ1+AO/tGfSOCWd+oFfT69+9fmS3Hjcg8+WRmfaNcK+vUqZOYb2GzNUfm6eNLuqNY0LOGX06eLSeViC5o27atiArIJOohHRGO1dZ3w453iDxuTIK1nSQdJ3ahYNEXuxkyiXoYTJFaEwvbaEhziXopWIzNlAbFCWLAcSLNFyIiEfUA/DKJeliEHzRoEP3xxx/CHNRfQkTNcccd58oHn8RAThLw/6ild/vtt4vw8HSinp/4YpTrfuKLUa6ryhfwCoLMiBEjKuuQQZhCPTSI8G42o3zxA9exMwriDFKYYrOAtqUSaOTfwXX4E+yqhniAXWG4DnyqG75R+hUU7samjOTd0RDD4CeT0wtjIQNRcEhtuWDBAvE4AwYMECmBMZ650bBB5MwzzxQTWUS1ocaTbOnESPwdwvUTTzwh/CeisDB+jhw5UoxHbo2l8Cu9e/cW6ShPPvnkKnDJ+rKIEEhOpa0qX7DojlSoGLdk3U6kD0fEXqp0407wxyxf/MB1VfmCfjTjG/3AF/aN3vhGM3wBz9g3mveaZn2j+Tvad6ZZ32ifBeavZJbr5u9oz5lmfaM9d7d2FeaLNfzMnK0yX9g3mulxa+cwX6zhZ/bsXPSNcq0A6x9Yc8H6hZtinhWuy43L2JANYRKCJKfZNMv+xHks6FnDLyfPRh02qOmIiEHaNZm3OJOoh4UlRKJAXEJ6KuT1dTqdSarOQdg9avshagO7AWW+4UyiHiKXli9fLqL0WrVqJWoZubEDUmu/rDmIe0PIw6IRFqyziXpIPfj111+LSyEtSN26dV3nrIziQVQHRBeZozuTqOcXvpjhuh/4gk42w3VV+YLnhbADX4S0hKiN6YaolPwymeGL11yXoh02WSCqTbszXUZ5YkNGunqh4Dv8EzY7uLGrXYs5fCCiliEuoQadtsmI5kz1Qrdu3SpOwQ5rN5uciENYhBiNqC9tS1XoWvt3cAYTYqQM1YqBbjyDFO2Qbhr4a1M3a9NopKuNqzJf8OGBvsM46uYcwCpfwAuvuK4yX6z6Rq/4gv5m3+i+b7TKF/aNxkcwO3yj8bvac4ZV32iPFeauYpXr5u5qz1lWfaM9Vhi/CvPFOGZ2nKEqX9g32tH7xq/BfDGOmdUzctU3Iusagk6wydZNMU/2l1muIzsRAjyw1oHNzSzmWX0DWNCzjmAOXgHCHKLtsENdRkXoEfX8ANWiRYtEPaKbbrqpciFUj6jnte340EckDKJgkNIMTRYjzSbqeW07BDykg0M0h4wA0iPqeW037s9cd78XmC/uYo5F5+uuu46QQjk58hj18wYOHEgPP/wwHXvssZWGYUMBfrzYlKFFB+8nhEjYnRx5nCxoy/MghkGMcVOQSdWjiLbGGIq0ydpIUkx0IYZhgwxwh1DqJ9thH2pS/Pbbb9Wi7JM3b2ifG+e5Vcsy3RvEfHHXt+BuKvOFfaP7fMEdVfWNzBfmixEE2DcaQcu+Y1WdBzBf7OOAkSupyheVx1KVuc58MfJ22XOsynyxMm9EWlOsI2BNG4EybjcrXMemIKzTIFubrE/vtv016X4coVeTetPmZ8HCJxbXEb2QvPiZanHOT6IedibBxlRROqls95OoB+eOhc/kyItUi+h+EvUy8SXVIrqfRD2jfPET19PxRS6mJi+i+4Xr4DOiRhDhkywM+Z0vNc03wo+gD5L7AQurnTt3rlZDD/UwkX4QO6zcSvWYji94d1NFqaWKckMtBaQJRb29s88+27WIwlR8wfMA94KCgiojd3KhazmGIQoSQh+ES6S0dEuQTOUbMYaiJfuWdBGdKJA+YcIEwRdsSnGrpfKNKvAlFddV4UsqrqvMF/aNzr6tNc03qsAX9Cj7Rh5LjbzZqfiiAtdr2rxRlbE01bxRBb6o7Btr2liqCtd5LHV/LFX5O8Nu34jAGjc2y9o9lp511lnCbq83hhuZB/n5WBb0/Nw7HtmGwQl1ehBKizBmLMChLtKFF16YVUX3WuhYvXo1jRs3TqQDxQIoat1cfvnl1KdPHwqFQhkR9VroWLp0qajrJOv0wOYrr7ySunXrltHheS3qWeGL16KeFb54zXWzfMFL4CXXwVe8n9iVg3SwEIQQcn/FFVfQ3nvvnfEd9ZovVrjuNV/McB0pRE899VSaN28eHXXUUSIqD2LeeeedJ/K1I4Jsjz32cHSkMsMXGeWGCMMXXniB6tevLwqjI7LsxhtvTFu/0+4HMcMXmV4ZkXlIQ4EUsvgdoiiRWhTR8cOGDXN8EmyGLzKiE2Lq4MGDBZwQ85ASBA25/pEO1+lm1Df6hS9muO4Xvpjhuqp8AX/ZN1p7i83wxS9cN+Mb/cAX9Bj7Rh5Ljby5RvnCvtEIuqmPNeMb/TKWsm/k7wwjb4AZvviF60Z9I39nGGEG+0YeS63zJZeuwIJeLvW2jmfFRBILnhCVhg4dKhbYP/jgA3rjjTdEzTlENySnNku+rFcL1z///DOdc845YqGzX79+wqyZM2fSggULaMCAAUKgzBYd4JXQgUiY888/X4RMA1/U65s2bZoQPJBSDgukmSJhvBL17OCLVyKNHXzxiutW+eKVqIcJLWonIloHKViPOOII+uyzzwTX0SC4oFZbplpsXvHFDq57xRezXNfWodt3331dF/PM8iU5yg1jghdinpmxNLkOnRdinlm+JEd0eiHmmfGNfuCLWa77gS9mfaOqfMFYxb5RxwdFmkPM8sUPXDfrG73mC7qCfaP7Yp5ZvrBvNO9fzI6lfpgHmPWNfuCLWa6zbzTPdbN8UXks9QPXeSx1fyw1y3U/8EVV36jyWGreq6p5Jgt6avabY1bPnz+fLrroInryySdFZBgaojJQew4RNN9//72uCAEsXGMxEym23NiRLwtsYucOcvI2adJE2I6oDEQFjB07VohleiIEIOohQhG1jZyOPoGNECguueQSqlWrlqg1hxSEaFjIveuuu+jBBx+kHj16ZI2GkaIeQtHRV9kiEu0gkV18AQajR48WNfbciD6xky9uc90uvkhRz02uL1++XGwUuP7668V/ZdpA+JVrrrlGbBxA5B4iUzPx122+ACu7uO42X6xwXfuh/fvvv7samQfMzfJFuzADH/roo4+6GplnhS/aD234cbcj86zwRfvhhDQgbkfmmfWNfuCLWa57zRcrXFeVL8mCHvtGY7NJs2Op11y34hu9HkvZN/JYauQtNcsX9o1GUK5+rFnf6PVYyr6RvzOMMN8KX7zmulnfyN8ZRhjCvpHHUmt8ybWzWdDLtR7P8ryIBEORS6RSQ8ovbUP6zYsvvlik63vssceqLMinumyqWnVOwS0/9BGJN2LEiCq3gSA5d+5cIVQ2bdqUnn32WTrggAMymuKm7bLu0L333kvHHntsFbsg0j333HM0atQoIeppxcpUD5Cqzp5TmOO6dvIlVd00p2xnvuxE1k2uY1ELojr+i4hfbduwYYMQ+rCZACLMVVddlTFSz02+2M11NzG3wnX0EzZlwKdiY4FbaTYlL8zyRX44gVMtW7YUmzP0CMV2+huzvlH2V4sWLUQd2JdfflnXJhq7bLfCF/mhjY0pr732mjBJzyYau2w3O5b6gS9mue41X6z4RlX5Ij+02Teae3Nz0Td6PZayb+Sx1MjbapYv7BuNoFz9WLO+0eux1Mq8kX2jec6Y5YvX80YrfPGa62Z9I39nmOe5yt8ZVrjutW80+13qB65bY5t6Z7Ogp16fOWoxJgcff/yxqDvUqFGjavfCTmSIesgdDaFJRvE5apSOi0uH2blzZ7rpppsqI3/kqcm1n7IJYzpuadshcnKACCWkG0xuEC6mTJkiUm+i1pg2is82I0xeiPliEjgLp6nMF+0u9f32268aCtr0gno2DViA0fCpuch1bN6QPh5pjN2omaftGLN8gb/HYjt+0NwW8+THh5mxdPv27aLuK4QwbKpxq2aexN3KWIpI20GDBolU0UceeaSrYh7sN+sb/cAXs1z3mi9WuK4qX/DM7BsND6GVJ5gdS73muhXf6DVf2DfyWGrkjTXLF/aNRlCufqxZ3+j1WMq+kb8zjDDfCl+85rpZ38jfGUYYwr6Rx1JrfMm1s1nQy7Uez/K8s2bNojPOOINeffVV6t27d8qjv/vuOzr33HPF3yD8IZWl1y0ajYroHgiNsClVqkwMpi+99BKNHDmSzj77bCGMFRcXe206bdq0SaQmQ8pNRMHUrVu3mk2I1LvvvvvEM8JupCTMy8vz3Hbmi/tdoDJflixZQn379hVCCzgvU25qUfzzzz9FRBjeZSxyH3300e6DnOKOucj1P/74g8466yyRBthtMQ9dYIUvSF2EiO0bbrghawpXJwhmhS9PP/20iMp2W8wDDlbGUpmKBnMENyPzZP9Z8Y1e88UK173kC7A3y3WV+cK+0bzXNMsX3NFLrlvxjV7zhX3jI66k89e+FVb4wr7RvH+xMpZ6PQ8w6xu95osVrrNvNM91s3xReSz1mus8lro/lqr8naGyb1R5LDXvVdU8kwU9NfvNMav/+usvuvDCC0WqLyzIIUVlqvbBBx8IUQwL79dee60vxCXsgB0yZIiIZIPwlZ+fn1YYe+CBB0Qqs65duzqGpZELQ7iAkAoxElF6qYQOTGKANdINTJ06lVJFOBm5px3HMl/sQNH4NVTliwzDX7x4sRDX06W+lZsGkOJx4sSJvhDec5HrMrIZvsaNeqLJb4IVvsBfvvvuu2Jjihv1RJNtt8IXiNqoB9uzZ08KBoPGHYTFM6yMpZ999pmILNx///0tWmHudLO+0Wu+WOG613yxwnVV+cK+0dz7ibOs8MVrrpv1jV7zBbizb+Sx1Mhba5YvXnPdyljq9TzAim/0eixl3xgy8nrZcqwVvqg6lgI4r7lu1jd67V+s+Eav+WKF617zRVXfaIUvXnPdFger0EVY0FOos+w0FRFfn3zyCS1atEhEhp144onUvHlzISRhERTiUv/+/UXtoeRaerAD548bN46++OKLtOk57bRXe63NmzfT22+/TStWrBD1kY477jgR1QabUHsLEWyZIhuQNhSpK1GTLlV6TqfslgsZb731FmFgPOyww6hLly5CrIDjQ0TGvHnz6JlnnqHu3bunFPWwyAvREnanSs/plO1I+/ntt9/SO++8I26BWn8HHnigWGz2O1/ScR2itd/5ko7rKvMFYt3QoUNp7733Thv1hQUBbChAVJjb4jX7Rn/5Rr/zhX2jv/jCvtGpWUBi3lfT5o1+50umeSP7Rue4zt8Z/vrO8DvX+TvDfb6o7Btr4ljKazDOjUf8neHNdwavwfAajJG3uibOG/0+9zLSPzX5WBb0anLvpnm29evX01VXXSWEONkg2smaVRA6EBWDXO4Q9tKJetlqvjgBLQTIiy66iJYtW1Z5edTqefbZZ0W0D4SySy+9lObOnZtW1JM7DnABt6J/IFC8/vrrIvXbypUrK21HXSpZzw95uc8//3xas2ZNWlFP5h1HGsIxY8Y4AXG1a2LBCzWo8KNtEMPAI4mjH/mSjevY8eNHvgDTbFxXlS9IFQuRDrU4IWinS+UoC18vXLjQtbSb2fjCvtF+l5PNN+66666+5Qv7xlKxEYXHUn3vRTa+sG/Uh6PRo1QdS9k3JqLK7r33Xlc39mTjC39nGH0Dsx9fk30jf2dk73+jR6jsG/k7g+eNRviezTfyGowRNPUfm20ewGsw+rHUeyT7Rv/5Rj+vwejlVS4cx4JeLvSy5hnhLJEmExOE22+/ndq0aUO//vqrEGa++eYbUTuvffv2Yie2rNmGaDZEvSWn34QQhbSV+ODefffdHUcSC/yISjvttNPoiiuuoEaNGolIvcsuu4w6dOgghLH69esLUQ/PiMixO+64g4YPH14l5dqWLVuEmLDnnnsK0dKNWnTA6fLLL6drrrlGiHaFhYU0ZcoUgTvsg51ICydTDa5bt04sYpx66qlVUq6tXbtWYIAoPTyj0w3iJ9J8LliwQESzIXLw77//FjXQ8EwQhSFK+pEvernuR77o5bqqfNHWs+zYsSMhBW5yij5Eg+I9hU869NBDnaY66eWLH7muly9+5Loe3wh/Keuf+oUv7BuJeCzV75b08oV9o35M9Ryp1zf6bSzFs7FvJDGv5+8MPUzXxxeVvzNU9o1+nHuxbySRdYa/M/T5F7188SPX9YylKvtGP36X6v2m9iNf9HLdb/NG/s5I+DKeN+rz6Sp/Z+h/wtw4kgW93OjnyqdEQfkHH3ywWv0qmcpx4MCBIpUmRC5MEBC1d+ONN4rFdkRoIU0l0ixC/LvggguE4ISoM6dFMVkEt6CgQETV1a5dWzyTTM0HYQwRcKg5hKbd5XHWWWcJAQop/pC2AELarbfeKqL6EOnmdJMFn7t161altp9MWwq7p02bRgcddJAw5aeffqJLLrlERGihHiCerXHjxhSJROj++++nmTNnCiGtdevWTptOKBAOARJpQNH3ssm0pUjT+tBDD4n+8BNfYKcRrvuJL0a5ripftDtsi4qKaOzYscKf4KMK/MJHdrNmzcRmAqSldboZ4YufuG6UL37iuhHf6De+sG/ksdSITzLCF79xPVd8o5/GUvaN/J1hxL8Y4YvK3xkq+0Y/zb2MzhvZNxp5G9MfmytjqZ+4niu+0U/fpbwG4/81O5XHUj9x3ehYqqpv9Btf7BmRa85VWNCrOX2Z9Um2b98uosSQXhPRVoh6kE3utMdiOqJlUFdPCmbvvfeeEKJQVHS//fYTUXCLFy8WYhMW26W4ltUACwd8//33NGjQIBFVePLJJ1e5EsRICJGjR48miHeyYacKBEmcs2HDBjrqqKNo48aNhCg3mV4UNQOdbrIY6uzZs6ldu3ZVbofdgb1796YPPviAunbtWvk32CtrAeKXiFBCKk605557jiAOOt3gvCGELl++XNQzq1evXuUtkXoQKT/BCQikEBz9xBczXPcLX8xwXVW+gDNLly4VXHrjjTdEHU9EzuKdhoAs09E6zXUzfMH7wb7RWs+Y8Y1+4Av7Rh5LjTDfDF/YNxpBOPWxqo6leBr2jfydYeQNMMMXnjcaQbj6sWbmjfydYQ1zlX2jGb7wd4Y3fFHVN/qFL2a4zr7RGtf5O4PXp40yyMy80Q9rMEafMxeOZ0EvF3p5xzNu2rRJRNU1bNiwWu04KdB88cUXIoUmjtE27EB46623xA/asGHDhAAFAdCNtmTJEurbt69IQ4mUk9om01BCAEhVV27VqlU0ffp0IZodfPDBwnZEHLoh5sHOWbNmiVqEc+bMqRYRKMVIREUmPxcGZyxIIeUg+gWp5pBqc6+99nIDcopGo0LIRUoBRAQixam2QWx59NFHU9Y28ZovVrjuNV/Mcl1lviD6FBOLGTNmCPEdaVzxvruxWQCctsIXr7luli94bq+5btY3es0X9o08lhoZhK3wxWuu56Jv9HostTJv9JovVrjOY6kRr1L1WLNjqddct8IXr7luxTd6PfcyO2/0mi8q+0YrfGHfyL6R12Cc34APlqnqG3N1LGXf6L5v9HruZf6Ja+6ZLOjV3L6t9mQQ7RBx9fzzz6eM8kI9OeSNTiXoeQ2TTJmABf7kqJ1//vlHiGFIn5lK0PPadkS4oe4f6s8lRzSiqO7gwYNFbb1kQc9ru3F/pAcZNWpUyohG8AQC69SpU0Xkpp8ac92b3mC+uI87+0b3MWff6A3mPJa6jzuPpe5jjjsy193HncdS9zHnsdQbzJnr7uPOY6n7mPNY6g3mzHVvcOc1GPdx57HUfcz5jtURYEEvx1iBaCukm7zhhhuoadOmlU8vd3Yg9aY25SYO2Lp1K6HGVX5+vmdoYVcgihpDvLvwwgurRAauXLlSRN2NGDGiSspNnLN58+YqqSK9eADkekbdQqQSRI0w1CCUTe4EwrNpU27inHA4THXq1PHC5Mp7oljxHXfcIdKrIqpR21DLEBGb2pSb+DtSLaCmolvRm+kAYq67Tx3mi/uYs290H3PckbnuPu48lrqPOe7IY6n7uDPX3cecx1L3Meex1BvMmeve4M5jqfu481jqPuY8b/QGc/4udR93Hkvdx5zvWB0BFvSYFQIB5K5GJBYahJri4mLxb4hll1xyCR133HE0cuRIT0W9dF2VKsoNDnbu3Lmift6ECRNEuko/NkREdu7cmRYuXFiZjhOTT9TJQ6rNSZMmUevWrf1oOqWK6ES6RKTpRE29G2+80bWUiUYAYq4bQcu+Y5kv9mGp90rsG/UiZe9xzHV78dRzNR5L9aBk7zE8ltqLp96rMdf1ImXfcTyW2oelkSvxWGoELXuOZa7bg6ORq/BYagQt+47lsdQ+LPVeibmuFyl7j+Ox1F489VyNx1I9KPExdiDAgp4dKNaAa8jc7s2aNaO77rqLCgsLhZh38cUX0zfffJMyRadfHltGuSHy8OSTTyYp5l100UXUtm3baik6/WI37EDdCwils2fPpnbt2pEU8yCunnnmmdVSdPrFdhnRuXr1anrqqadEFKQU8xBtiL4YOnSoa3UKjeDCXDeClj3HMl/swdHoVdg3GkXM+vHMdesYmrkCj6VmULN2Do+l1vAzezZz3Sxy5s/jsdQ8dmbP5LHULHLWzmOuW8PPzNk8lppBzfo5PJZax9DoFZjrRhGzfjyPpdYxNHMFHkvNoMbnmEGABT0zqNXAc5Lr0Kki5qErtDusOnXqJCLzVBDzYLu2Dl2rVq2EcOp3MQ92J++wwv8jMs/vYh5sZ66778CYL+5jzr7RG8z9wHV8vGFTjtGmsm/ksdRob1s/XmW+8LzRev8bvYIffKNRm+XxzBezyJk/T2W+sG803++ov4WG0g1Gm6rzAOaL0Z6253hV+cK+0Z7+N3oVVecBzBejPW3P8aryReX1aXt6Tr2rsKCnXp85YrF2MnnWWWcpEZmX6kMbNfNUEfO0DhOTysWLF7su5sViMRFFhx8jTTs5GD16NN16661KiHl4Rua6kZ6251jmiz04Gr2KdjLJvtEoeuaO95rrixYtEjVy4ZO1dVn1PI3KvlEuzHg1lurBN9UxXvPFrN1+GUux+Gtm4Zd9o5WeN3euylxnvpjrcytnqcwXlcdSL7m+bds2Gj9+POG/qN9eu3ZtQxRSdR7AfDHUzbYd7DVfzM5f2DfaRgFDF/LSNxoyNOlg5osV9Myfqypf/LA+bR713DyTBb0a3O9IPYkUjgUFBVmfUk4mi4qKRPQV8v4iWqxbt25Zz/X6AOkwhw8fTm+//bbnaTaBeTAYFD/ZGiaT11xzDfXt25deeukl19Ns/u9//6Mvv/xSCIn5+fnZzK38u5wc/Pjjj9SwYUOBu9dpNsPhMIVCoazipN+4jvc0EokQ3r1szY9ch/3ZfIwf+VJWVia4ko33fuOLkd3LfuSLKr4x27uY7u9ecx0psi+44AL6999/6YknnjAk6vmN6yqNparyJdluleaNW7ZsoXHjxtGIESNov/32M9QFfvSNesZS+aHt5bwxGWi9Y6nXvjEVQfTOG/3GFyPzRq+/M5Jx1xtB7je+qOQbDTnDpIO95Dq+he6//35Rg/3yyy83LOr5ievMlyZWaGj6XFXmjfiWg3iNdTajm+/85hvRWXrHUr99ZxgZS730jaleCHBdz7zRj3zRO2/0G194DcbYJhvTjpxPNIQAC3qG4FLnYDj49957T6SfRCFUCB2ZGgbiq666ih555BFq3ry5MmIenunnn3+mIUOGEHIV9+vXz9OaeVhgQsTa6aefTh06dMhKGETl9e7dm3Def/7zH9dr5j300EPiw2nMmDF0/vnn08SJE+mMM87QtTh25513inNLSko8FfMwoXnyySdF+tIXXniBWrRooQzXsQsVNSu///57sfhev379jLb7ies//fQTXXnlldS9e3chCGeL8vQLXwAw3rvLLrtMpIk95ZRTlOGLXOzA4nU2u9k3ZnW/jh3gNdfNinp+mgeoNpZaIZPXfJG2qzZvRA1f1OpFQy3fdevW0bJly0SGiWwbNVQeS72eN2q5bmQsxXl+4brReaOf+GJ03ugnvmBsmjRpEt19991Z57t+4otqvtHKeLcUycgAACAASURBVOQ1162Ien7hOvPFGzFPpXkjsqZgI/rSpUvF93+DBg3o1VdfFZu89USmqjqW+uk7w+hY6rVv1Pp1XoOxMsqZO5fXYFjMM8cc589iQc95jD27w9NPPy3EPEwQ2rdvn9WO6dOniwV6VSLz5APBwV577bWEun+PP/44NWnizUQS9vzxxx+ElKVt2rQROwuzCakbN24UQtpuu+3mupgHezH5ve6662jy5MnUuHFj2meffQgiX+vWrbPy5dNPP6VBgwaJHWZYVMsm6GS9oMkD5s+fTwMGDKDjjz9e8F3PTn2/cB3vKKJpsAAJUTUbd/3CdUyCL7nkErFpAOn9zjvvvKxRen7hi3xH169fL9IS9unTJ2s0rV/4InHHf+HrsgnAfuGLir5RuiNEE/z1119UXFwsPrj1+Dm3uY6xD5FK8OUHHHCAMN2sqOcXrqs2lpocvsRpbvMlk60qzRvloinGH6QPh0iDTUYjR47MKuj5xTeaGUu9njdK/pgZS/3CdaPzRr/wBdgbnTf6hS+wHbgPGzZMLGBjA2a25he+SNxV+6aGj0S0PsQDfGfqqa3rNtfht7HugEgMrEFgM4ZZUc9PXFdpLM32Hmb6u9t8yWSLavNGOU9ftWqVeKxzzz1XzGH0CHp+8Y1Gx1I8p1++M4yOpX7hupl5o1/4Ymbe6Be+8BqMlZGCz3USARb0nETX42v/9ttvItqqR48eYrEvW50ROKo///yTWrZs6YnlCAnHpB5Rgl9//bUQZlAPD4JHtsnN2rVrRcpCLLh62fDxhN2nWGyfNm0aHXTQQVnNWbFihRBysj1j1guZPACDKxbEZDQnopay7W7HrfARht1K6Cc9i9wmzUt7GrD+9ttvRcrQZ555RkTn7bHHHrpu4zXXgd3y5ctFqlL898EHH6S6dev+P3t3AmzbUZ+HfhtHgLEKMQWwDJhBYBlJDAIFkEQQo5CIEJNkgweBA8QQCHoVbMAQYgiYIsgUxMYkkGIqm8JiBg2AQJKFkA0SkhmDBcLGDKEYzFAURXCo9+rXfn3pu7T3Ofucvfca7vm66ta995y91+r1da/uf3/ff1iq70PP9X/8x3+cXXPNNUWAFl3q/Vxm/IeeL8CFnb4TIZ///OeX/i/Thp4vbR/f/e53F6/ON7/5zbMHPvCB23Z/6PlSOzjmtdHc/Na3vlXW4TqX9Vc9ujPPPHN2+eWXl0hkKaCsj9ut1X3P9b/8y7+cnXHGGbPTTjutODXU9L27EfXGMtfHPF8WvXTslrPOOmv2zne+s3yEk4n5cve7333LNbLv+bLVojE1u5GQJzq/OlJJXV5F7e0Wx6HXxt3upZ5raLtxt3vp0HN9Fbtx6Pmyit049Hyp7yLBRYpceyjnwbHtpVNdG4lh9v0WTw6bMoA4X/j3McccU86n9773vbdbGout3NeZms3BKZcw8IY3vGFf/3Yr6o1lrk9tLw0HM0z0SXVywNFxrsbZLdOmvJcOfc5YZS/tc22cNw92azcOPV/CwYSfXmZdy2d2h0AEvd3hNolvObhKofimN71p9hd/8RdLRS4N9WDVoD/33HMLKSnyBJl6zjnnFNJ92aixofrf3vfv/u7vSsQa71OHlO2E1KH7rPad+eEgeMkll5RIsZ3W1BviGZDVj3nMY4oQdo973GP2R3/0R7Mb3OAGQ3Rlx/f8wAc+MHv84x9f0tueeOKJRXBfRhTb8Y3W/AU5zwkGb3nLW4qnL/F9p7n/19ylpS/3gx/8oEQVSslzy1vesqSJPfzww5f+/lg+WD2Qb37zm5f1XeTYVNoY10aCAJLLXDYnpJD1Ll5xxRVlfTFHzHFpcThpDJEaeZnxrSSWNbCtnbsbUW+Z+/XxmTHOl0XPXUXVo446anaf+9xn5j01Xxy+RbEvEzXWB6bb3WNKdqNn+cpXvlL20kMPPbTYL7e61a1KBNMykfrbYbHJ32cv3SS6i68du3EY3Nu78rZni7Ejp2I/6v9Y10Z7vzXwyCOPLKlMOR8Rw5773OfOXv/615ffEefe/va3lzpXY8zC0xL8bQ203Yp6w8/y8c6XediEgxlmxhDaOa6b80pveD93Wvt6mJ7/cxaQcDD9oh+7sV+8590tHMzwY5AeXBuBCHoH+KyohJjUiMvUuRoCjuqJz7NaHRSHEo23mLp+55133uwVr3jF7BGPeMQQ3dvxPeuh7+yzz555pu1quu34Bmv+AkOSEanfNf3mFEQ9/SVESlfpALtsatk1w7ery8GcGEMcu8td7lK88m5729vu6lp9f0kU79Of/vRCVns/l0kt23cfF93vb//2b0uKW4WtrSnq6E1BSO0+TyXE3vWudy1Vq3Ms+I91bVSLAMFofoj2Pe6440oUJzJJJCpnh/ad/c3f/M1BUiRvN47wtefwyPccq6bf3O5+m/79WOdL97mrJ/7DHvawkjKsptq2zqh1edJJJxWHk5ve9Kabhmwt15+C3dg+KGcNmH/4wx8u2QamIuplL13LdN3RRWI37giujXy4EmK3vvWtyz66XWmCjXRilxcd49rINuGMJFWfrDxEvauvvrpE7b/qVa+a3e9+9ytPW+1fThBjFPX00ZoogpNTjPPFKuk3dznEa/3aGOdL9wHDwax1yHd8sR/+8IfF8ds5RMYbKXKnIOplL93xUK/lC7Eb1wLjShcJB7MSfPnyBhCIoLcBUPu+pE2Vd/j5559fDGECUiWpf/KTn8xe8IIXzC688MLRigZSnSFIH/zgB+8THesBReSElCHEPIcRKRWXTU24znH4+Mc/XiIdn/e855VacxrPqpe97GUzHvnqcLWRMtIoijQ0HmMUDdRTkB7s4IMPLmlBa4rNtqbe1ES9+973voPXUNzJnJuCQLDoeapBKU0rImHIGoo7wXwqpIZ+EpOk7j3ooINmv/7rv77furfTOhE7xWjVz09xbWxFPYSYFL7Ssv6rf/Wv9sExhXe2RoqJQuWdPwVRb4rzpX1HpHwkorYOPHU+SeNKzBMhoU7KMmm4V33/ut/nHMWBQdSaerPswynbjaJq4au2pWcSray1NfWmJuplL133rF98vZaIjN24Odydg1772teWdLh3u9vd9qtVvNP6Ypvr5bWvPMW1sSvq2WeIel3BdOyiXo0UkzHB2X8Kot4U50s768PB9Lm6/PO9FnEwU8uokb20/7njjuFgNo97OJjNY5w7rA+BCHrrw3KwKyE1pNYQraQJgf/d3/3dkioMcVPFJYax6JSxNQeMX/3VXy19Rlx3xTwE1AUXXFDShiBZl6kbtc5nJIqKoBKVRFhEzhH1pC8hlhLGiHrwhb1ojiqkShtKCFSMfAyN8aVum7pQcNde+cpXluiU61znOuX/80Q9dep4kG1XC2jTz2hu6J8mKo8QORWDEqnKE0+fidLezSkIBMjT733vezN/w1yqzakYlPPmi76PndQwp2v6W1EnUrNaf6yBNcoHIWYtWrZW56bfzXp9mPNee9GLXjSptVH/qwgjJa41XZR1Ny3rGN9ZfTIPLr300kLgSRfKO38qot4U99L2fRJpLRqPsOf9nCfmcezRlqkbte53VUSGlJ/Iope//OVF1PvmN785SbtRClPORghfTTRtG+E+T9Qj7hHM1DTcrmbXurHvXk80IaJAVBKHqqnspYvsgLHvpfCdZ3tNxW6cN1/GuAd157koEw6PHL68s9Yc0cvHHntsOWtUpySRWMvUeN/0e9le/8tf/vLshS984eTO1K2o55wE13np/Mf4zsKcA5UIQzX+lKuYiqgXDmazb+de42C6op41Uzkaf1eH8s0ivvjq4WD6Rz4cTP+Yh4PpH/PccTUEIuitht9ovm3x+dKXvlQOTzwiHaBEzSCB1RcjPDES/K56M4+l8/r9uMc9rgh1hEl9rJF51Zv8k5/8ZBHLHE6Ifn03RowUJdKWtqIeokD0o4gOxDtvcSkgPc9Xv/rV2a/92q+VZxqiz12Majo2z4Bc9ByK+zISuyRXFfVe/epXl/kjbcjDH/7wQchIz8GgkV7wD/7gD4pIoMHaAfDRj350EZlq+s2xeVzX6BOpb7yXmohO7ySB1GGlpt8cUyo/84Ug/exnP7vMbe0mN7lJiVJ98pOfXObMWL3EtpsvyNQxkhow5qHMM1k9BYSGv82Pd77znQX/ZzzjGUXYI7DXyOax1OokZCDt1KEjIFx00UWTWBvbtbIV9aS9kQKnm5Z1bITqu9/97jIX7nWve5Woztvf/vYlan9Kot6U9tLu3ur9ZLcQVe1FHGRqZB4CxhpPhLryyiv3iX592zDsLLZJK+rpw5TsxpqOzVyx5tmD/CG+t60V9fycA420qNbQvh3Car++/vWvF3tF3bDqlCRyiR0g3fZY99Jl7ICx7qXb2V7GZqx243bzZWx7UPv+qVPsjMF2PP7444sjpghma42a0RwK2QicHdnFY6nxDlPrOMcMfSM8Tu1M3Yp697znPQv2Mtt025jeWSlYZbP50Ic+VM546hQrAzElUS8czGYtmr3GwVRRz3lE1i1ZopSkGcopf7szdTiY9c//ZWyvsdqN282XcDDrny+ueCBwMJtB5sC/agS9CY+xBdOBVdRMja7yON/+9rdnb37zm8tBidFOPPCH5z6PSTVdxtR4KzPckZIKpDsMIrSrmKevVdA766yzirA0RFtkUOqLsfjoRz+6L+0W4t0zXXPNNTPpLETT3PjGNx6i2/vuWXP5K8CM/K1zhtGgn1/4whdmhx122OwOd7hDIbCrsCCCT/pQtdJEfPTdWiHSoU89CAdAxq1oQwKHvt3gBjcYHTlT08eI3tBPhrloR6S7CAnvqOjUMYp6VRA4+eSTy7v44x//uBAd0sqZDwgapPXYDMpl5wsieEykRn2vrBVEJOQ7EQDGnqkKfBwLNO+xaE8kyBhqdZrrhAwinvpzallJFzqFtbG7pnVr6iEf54l61kbNu13TFve5PpoXIiE4Xlx22WVlTWzX6K1EPSkYrZvm11CNMKO16aqnOF8+9rGPFQeZo48+uuybakPVSH7PVwU988oYHXLIIYNAPk/Uq/N67HZjrafIgQrJLuquNpgTS+F8zDHH7HNQqsKC9FYihtm+ra3c1yBUIVKku3WdLcgmsH4QfGu9nLHtpfBZ1g4Y2166rO3lGccm6i07X8Yo6tXIO/atKDdnT++c8XDGs+9cfvnl5T3lGMbeYU+OocY7W4qtK5JX1DWnwSmeqefV1MMTdJt3lpOBcarP2teaWO/DBtAPNi+hl/Nr3ZO2Sr9pHtlnh0z3Hw6m39my1ziYSs6z7b2j3pEh6o0ue6YOB7Pe92FZ22tsduOy8yUczHrny4HEwawXmb1xtQh6Exzn6n3M+9HBiMcxsQ6Z1DaG8jnnnFOI9xphwyPY/4eoQ1f7htSwATHGK5FHsBPN9r/+1/8qdX9EFlSjnhGHHHvve987eB3ArQxKz2dsCGciDHlGishykHrb2942e8hDHjLobENaIBOJvUik2lce4rxRNX3t1kTjKcmI7BLafT1MTRmr4Ht72HP4FgnJm5N4ai61aZTUZBThRFwdqiEram2lWsvKHEKkm+eIeORBN/3mk570pNkf/uEfDmK8w6qSMsRT60wVK3gNwlxKHKJ7xbY1KM0l5PZQbSfzRR8rESltjtRtbc20Pp/BvNB3IrW/F63TxsbcQQIj6LVFkWR99d86xynAPmSdmxfVNsa1sQql1kRz+6STTioRv23aRPPjda97XYkoGGoNXDSORAECATLuyCOPLAJwty0S9fqaG/PuY76YK9Znou8zn/nMQua1wt4Y54tn8Z6KbLcmEk+R1X4me4A1WwSK+XLooYfue3R2zROe8IRCPg5dU3crUU+Hx2o3cuLhiHT66aeXmly1r9K1EutqCvFTTz11v1q6xsZcMs+GaDX9OsGxFdw545nz1nqOPTIhaGPaS3dqB4xlL4XjTmyvMdmNO50vrag3tN1oXWQHcOghFM078+ivPYkg43yq2VsXRZL18c4a/89+9rPF2c7avagvY1wbkXjOxsRS2Xeco0XqE5uc5ZybpLGURWaeqNcHvovuUSOtCRf2U+f8rrC4SNQbst/hYG47GPx7jYPxHv/TP/3TYFyAgd7JmXpMe+lO7YAx7aU7tb3GZDfuZL6Eg1nPUjpVDmY9T5+rQCCC3sTmQbtZStenvo/oDOIYcUA9gm6zSUmdJy3UBz/4wcHSDonEQ2g46Fl8GO4veclL9pH/0iFJ13b961+/1NNDjBGTRDOJDKqRYkMMGQwRd5W8m5d+s9svAkFNNePAOkTtnLZPBD3inb6r6ac/tQ4NAZUARhhAnCG41e0aQzP+0lSZA5UkVV+Mdy+ClJgHa0aEaDLviLlEtJR+c6iGsEO2iyTg7StFYjUYpfUxn81x5Ibn8j74PSLqhBNOGMxjFl5qVuo7Ifoud7lLgbCSdXe+852LmKcRVUU9eDYGpXlT03EOhftO50t9tosvvrikMxki0kof1G2TStN7Z17Mq33SYirqxDxHgoiyGqpWp8Om+e0dlXbFmiLSeqs2hrWx3UtrXQr7jTkvVZW2TKTeUPPcfVuyS+T6opTaYxL16sFTVBvC9x/+4R+KiI149GdejbMxzBd4i5Jlm1QiWhSqtdD8EZGijq49n+Bk/RSR7Tntu9KgEumHqIFirttbqqi1najnWcdiN9b3qwp60mtyMpERQfrnGu0Db3aldRPeIn7G0IgcHJEQ7TIM1PdWKnYRhMS8u971rrPzzjuvEPE16n0Me+lu7AB2wtB76W5sr7HYjbuZL2OwG9X6E6FvTnN0ICZ168+27yOimoimpqc91/l0qHRynHmUdODoSlhnU4k2WdTGsja2JO6d7nSn2dVXX13sbw6DnDCXjdQbcp2stok9iUPdvPIUYxL1wsGcNsh0CQczCOzlpjs9U49lL92NHTCGvTQczL8YZLKHg/n5QXDPTdeDQAS99eDY21UYv7wwn/WsZ5UoNuQzwkhEBLFpkaingwhgNfVudKMbFe/4PkP3bfCi1kQQSDF4m9vcpngV8uasaQf1kfDIaxlJUxuhgzcnknuICAlGAQJJBGTFfDsvsXZC2CQcss4+++zeo3+QYARSkQ9qyPDUFNVRW1vLDbYIHOnj9FXExxgasUCfCXoiZ7piHkEBvjybh0xn1sVKCjOH0+OOO67M+66YJzLvE5/4RBG0YT4WAtJzwFp63lrbpCvm8fRFSBqXMYm/+j7V+dJ6BxJRkRtqK23XanRzTSm33ec38ftKLKkhRtSohNJ29xpybTR3RU3ZS62LxEjpK+2P7T4zJVGPuAT/eaI020F9GqLSUGt7JeaQd/Z94jUvfemE9H0rUc9cGnK+1P1T6uFTTjmlCJHWR+t4TT/MVvAc/l/rpOm3KHLr0hDR4jWaAN7I8+qos4yoN7TdaE0k0ok8qTYk+7C2bk3XSuBwcDOnOJoM3eydbF5CMHvAO9CKeQSEc889t6QmFGUzVEr5eThN1Q6Ysu015flS7UR7qzPbMtHINbpZFPNQpQlakaZmVKlOPVutH0OeqWt0W80Iw2HEzwilrVPMlEQ9QrDsEzWbSYt9tR04SHL87ZO/aPsRDuZnet9Sw8H0Dvl+N5zqmXrKdsBUba9wMMOUtJoiBzPsqnbg3T2C3oTG1OGBcIGMa9PgiYzwf0QT4mMrUe8d73hHSQvlO+ql9dWQR8gMxFbNef/Vr361eLHXmij15w4lhA4RV+q5EdKGTBFaPe/f9a53FS/SnYp6RDWep2pGSEXTV/vKV74y+53f+Z3i/V0jH5CSDs1f//rXS40rHuFtTRm/IyS00XB99XfRfXiH8biHvwiaNjKvptn0e57BVfQbus/uX8lFnsu8lUVG1si8mmbT3JLCUkTTvHR5Qz0HYVf0jHRmRxxxRJm/NTKvktIiwhDEVfQbqq/d+051vniO3dTEqTVIa2piAv4QbTd5/IdaGytmcFrk3NKKCVXUQ54NmZa1zhHkVls7t5JdosOsI5wD5ol6bATC5VCNcCGCSj8raWcNFLkkSgLOW4l6Q80XeNn7kXnWF1FUiFPODGyaBzzgAft+jhy2915xxRWFYCXY3PGOdxykdpt+V29pJCjbsQqpfresqDeE3chBx7smkl2fZZ/w3opk0x+2C5uRk09tNU2RaJsaDTfUXK/3rRFXnDRkp0CO1ci8mmZT5KdUopwL5kWoDPUMU7UDpmx7TXm+mKe7qaXIKdX8dy6Vzn2I1op6MnvUdX67vgyxNuoTzESCs8MXpYmvDp0is2v6zaHTsuq7MxFnizbFdo3UI9g5h86r6WdP0IZy1AgHs93bsJnfh4PZDK7LXnWqZ+op2wFTtb3MqanOl3Aw/fHTy649+dzyCETQWx6rXj6JRBTJxqhVKLyNFKiem35fU5rV2iwi73yH2CTCYJGod/755xdvYZ7ufRycam0CBJdFvuuBWYu/d0W9XsDewU1WMSjVDCRcHnLIISWVS1+EOzIRWS0qY7vIB1B8/OMfL/0cQ52fdmhqPm5kngOdqJpaM8/nkNQE7W9961uF+BtTnQjzXfSsNGHESORkFfMqoUrQczAfCwGpX5UYRbA7PKvT2dbM8xkE93ve855Rib/6NZX5QhBQs0XqOOs5wbSm9IUt4lfNKO/wvDSE9R2xZ4j48NyEkhvf+MY7WNl291Hvomhqe5LIaVE/9qqdinpDrY1dz80uCjWNKMeSmsbSuyDyQDTfEGlZiXZSIovEFLUEc84NnDaI7MuKersb8eW/ZU6IUCMsEr7aZk6LbLMOSmlWRejLLrusrCf2RylbF+1XQ8wXWH/5y18uNhUnBymGa6vF341BK+otj1Y/n1xV1OvbbqyoVJvE3rmVo5rPV3sHEbJsdHMf6NeaaCKWRFyb923NvGp7ifrk9CP1+VjalO2AqdpeU5ov9lHvGxuRHVAdL3cq6rGDnEvtD/7uo3Eofd/73lfKVRDwujW4lxX1hlobuxEcXcw+9alPlbMcJ1JOAvZaDigcIeaJZZvG3B5knDn01JTVopLVz2X/sh+XEfU23c9wMI8dJBPSduMaDmY7hDb3+6mcqechMFU7YMq211TmSziY2WyIM/XmVqq9feUIeiMafwc5RBcBhkddTUVZRb0vfOELpQ4HAYAHPgGDCHCzm92skGGIAn9LuYXgQ4oh/KrAUckR/++r3lIVIX/4wx/O7ne/++0j8lrYD2RRrxXVpIPsu0bEVqIeglpaKvXavvjFLxYPTvNrOwFhk68McU5dDelURGeKJmlTbT3sYQ8rRetFotZWU6B4Fv0fqvGGNd+lk5U6hjjjZ95RqQgR8YTH6l1ayWx10AgxojiGaPD1Dore1AdrhzVH+i+Ckkhe5EGbBqc6Ejz60Y8u6W+G8piFobS95jmSopIynB6kZhvrfOE5SIQjfGjW5DayatlIvTb1r+dFlmx6LBBh9h9zWjNf2r1qWVFviLVRZLI5wpA3t60xiyL0eN6radiX88tW734V6z784Q8XRx+irbpziDEpfatH+9CiHhsFZoRP/aypKOuzqZlrXVH3V325ml3Amk4QEwGJhCRyI/vUSENAtoIN+6ivvZRNps+11qz+dutDHuii3hB2Y/suLBL1jI11nh0s3Zz1SKQbUYytOURbtJe26c6JjWz4atfXdxaBw+ltiBqLsJq3l/r5FOyAeXbjFGwv+M6zG8c+X8xzdjdHBjav1u5D/r+sqFejhJ1BvMMyQmyy2fut45xgOWto7V61k0i9vtdGjlTWCc48yiKww2QumRehV6PZ1Uvv05F00djVc5pUptZnc5wdYAxa23dIUS8czIWFB6jZkjb5Hu7m2rsR9YY4Z7TPFg5mNyO9u++Eg9kdbqt8KxzM/y1nDntxOJhVZlK+uyoCEfRWRXDN30eciwCYR5QyDM4666xSv0XEj3R3UuK1OeeJA0gB0WCnnnrqfoaZgxMPSBFDfUTneYbWM5zg6CAl9VC3jUnUQ7DwCG9TOdX+bmdQSimGxPzFX/zF8hWbnTFFVKqhslWkzZqn0r7LLTIo9ZX46+Bda9E4oLdpUDbRJ/j+zd/8TSFqa6SLQzYCHYFbCQICjRRVRCO/r9GGUpeK0lMEHnFMBNfvmlZ0E32u13QIJU6LpqptXt2ktjahiBSRj/BGHDgsESrNC5Ep3uNHPvKRG/eK5LErepdHcm0EDsISQr020YJSmIr4rYbKoYceWjB3GFezzRqDREAUbJqA9A6JBnPvOjetK916m209JWLqGObLvLlYCVxz1/w2j6VBRm60NdCWEfXgQNgxt1xr02NR1+lav8WaTmAxFi0RsIyo1+fa2JJ05gXRyRzn2LJIAKjOKMRKZOWQ7UMf+lBZG72nVVi3Jtr/7SvWSnaA93RIUe8b3/hGqfErclfrinoEySuvvLI4GonaJ6pa+2rdPzUMpYIW2Wddtb7UKL8+50s71nXP53RhjzFvuhGaYxL1qqjE0WteP9mIi9JvPu1pTysRMgSnmop7CLux+67NE/WQN1JUiqDV7Lns27vd7W4bf1V3upeKzKvPwGFJxIz+WkeJ0/bh7SIQ1/FQu9lLOVeNwQ7Yjd0I1zHYXruxG62T+j7kfFk056roIlrZXsomtD91a6AtI+oRdDhNHHvssaWe9CbrpNd1Gvmmvp/UvGq5cwbspk2WSh7+W0Xq9bk2VpvKusdugZv99f73v/9CJ0zrIQcsjr6bPtdttT55d+0thx9++H41fr2fsq3Uchb2/qEj9cLBDC/qhYP5uXVs9wuvsZu9NBzM6kOyU7sxHMzqmIeDed9CJ42hztSbGdVcNYLeyOZADbPmceyQdPXVV18rUk+XHSSQLsQ/YgYj2GGF4c6Lr89abV0ILRLIC/VBEEqtqIdsQZBWwav9rgMLYg/Z1/WCX/cw1T6JBECEV6GtEtVSgyzK49+Kj21NPQaPVG1DFeuWFgwhSuzttkWio7sC0wAAIABJREFUnrFCnEoD2seBr0Y8INVb7Ai9SEZzGXnu0IroIlY84xnPmL34xS8uuPLgRahW0Y+I4zBOpN407shqopY0QzVlVp0v5pHDP89Zc4fghQiukUuexzOL9IC3RpiUhkttoE2SGO5VxQkGYq2hVGtXESjhJ+qnCqSEIen9kBkXXXRRiSy8/PLLS79Fk/Fu9rM+0puKaED8E45qqlX9NBbSPD384Q8vaVcdxIliVUQgyA85X+atWTXaVD9bR4wafW3dXCTqDV37xL5C/NXXtr6MelCcR7wLi0Q9BBSybqhW90tzHL6iADyHeaW1Y1H7WB0M+ogaWISL9Vn6Eg4Q3mEEXRuB2QpJ3skqNjmw83o3Ln1HK9k3rd32Ieu6FMPdSD3Pa/0nLkkDZl3SOL7wciTk9Vnjt4s/Al4jxGitI481vBW86nfrWFgnRWNv2nlHn4xxrcFa+1HXRuvFvFqK7ZxhZ7U19bzjskO0dXX7emfNdfsoG3Eedosi9dRjYndxYuuj37vdS2HNRiN8WA9rI+y97GUvK2T3pttu91IZEYa0A1axG83pIW2vVexGTg9Dzpd587FGD3IsrY4Y1hRzmMDOUa/dT6uoB4eh68+qa2q9ZEvWKCTOm9I+Wgftl9W2aZ2ApMG17tf60Zt+T+dd334pAwPxk4jqzMYZkE3c2oz1uzVCT93UPjI3LMJETUhjz3bRj65Dbz1P4zpah1+isehg39v0Xtr2PRxMOJjdvt/hYK63W+iW+t4qe2k4mKUgnvuh3dqN4WB2j/m8b06Zg1kvErnaPAQi6I1wXiDEGLZEOWKT9Hbd9JtIVPVc/uRP/qTU39J87ilPeUoRODYtiG0FG092ByR/KqG0rKjX13BUIQZ+VTByaNBPxAVPwa2KcytIjqBGJrXCVF/9796HSGTsL7300oURJzVyY6saRX30vxvl6BCt7+YzYamKW55J5JLDantgJd7wOnUQR7j2IURWXEQi6avDtHdSk1JT5Ex7UJX6y7xCZrQRQOaL1EKIAd7MfdXimldDSX0wgqL3tQrsPidqkDjpGSsxg2zlTcsrmLPBwQcf3MdUKfcwb80DfxAxCH/ChXFvo2UYO0RIolNbe27I+dIFCbkhOsM897cGW0SHeSFyE9nbFfXsCVLjDlH7pD4DBxMpbUXE1Ii173//+0XctXaKRL3kkkuuJeoRbDhp9EnKtLgTWAh6RCZ7Y5ueqkYaiFxF+vLSJwpY382zNnqstwnf3Aie+sBZAYnXFfTa+SNKU1TBkHNEfyohJvrB/NDnrqhn7UYGI/HMDw4ENQUxUW/IiALrHMcSqRxbp55lRL0+5wjhzhpinbbuVZvPvolYdwhvU5m1fbNWIoKlrJSWuBX1+nyG9l7qWZ1++ulb1g1t39c+ItrmYbHqXur7HK+sSfZdpEcfQuQ69tIh7YBV7cahbC+4r2I3Djlf5s1/gpeIKnajKGCNbeDMZJ237syL1Lv44otLyYG+bN5u34nC1kM2bLu/SKkt8ppoZx3sRupxOrE/cW4borF/RRESCwi8bYrw9kznvM0pUopN+y6xz5o6z1mpr+fgLMiOIsxZ5xZl6Km2JbGV/b5pB8ftnj8czHYIrf77cDC/30tWoXkjtepeOuSZepW9FBZD2QGr2o1D2l7hYP5vOQuGg1l93c8VNodABL3NYbvrK1dCDHl6/PHHl0NQV9RDnhLyEAMiZRjAvNqROjWaadcdWPGLiwilsYl6tZ+IoZ2KerwKHaBqEfgh687V4ap1zRCSi9LIOTghWtXPc4jtI03ldgal+Yuc5Hna9d6sB1aH6nn1i1acqrv6emtQSgcqjQIioButVsdDyjgiSFv3b1c3XvFLXYNSBK3IhnkiQSVOETRDkuv1kVuDkhBAGBOhh4RpWxUFzCnEUhXNVoRubV+v0R282fW9RssQKgkb0qESiBEgRL6h0vTOe+Aa+fO2t72tvKcVa2QTrB3QjYkUYeaM6PFNR81uNzDmjfkCW+K/frZrTCtgE7jb1u4J291nU7+HsahH67SUs6343t6T8CcSj0PH0OlB9asSYhwdrNvzRD3ONMRgTj8nnXRSqVVo3hsrzzpU28qpZ0yiXtvP3Yh6xkbkp/3L+tN3JGd3fNu1+6lPfercNHKVlGcr3PWud+0lTeW8eZi9dJi3s33/YjcOMwbWcueHavPWCCsR1SKTRbZziJCWXmS2tXxogQZS7BN7DWe6avNWG120njWHCGZecXLg7MB5behGCOXMg0Sf59TTOj62feXY0zp6DPUc5op0m/Z3/WmdNmufCH/sLdkHxnDeCAfTz2wJBxMOZjczLRzMblBb7TvhYFbDbx3fniIHs47nzjWWQyCC3nI49fopZIFoAkWvRWvwtuuKejpUc/zXwt5DCjRdgA50UU8Eh2gPpBgv1b48rLs4S/+IzKvRL9uJeoQQnvlIbZ6y6kgM5THb1ibiVUoYIDJ1m4gNB26pqcbgval/1aAkAhBIva9SfnUbcsMh/Pzzzx8F0d4SkSIEEByiwUSGta2m77X+jCHqR99ag9L/kf/SbXZbTTVEQB0DOdD2r0boIc95i0unyHGDiOddRHzB/IwzzihfE7GCFBtaDNaX6gxgnzGnETQiIZE0omzNGRGT/mgIGlGV6uwN2ZapgWaPld73vPPOKx7u0olJHbbpdX2ZFIetqGftRjh212yGfhXF+qqPu9WYiqA2Nwjq5rL3sCvq1ZpAUppqQwo03Wc50EW9GqFnvzVGbRrXPt9Vc1skJKcXa98yop4IIQ5t3/ve94ogPFREavbSPmfKT+8Vu3EY3OtdvX9sEuv2He94x+J4xAGMswynGeMj0uqDH/xgEc9kBFGXc+hWnQGk7mVjyfBg/SD0eSbpuGXWYHNxcrCusOs51Q7Z2nVmUR165R44UnF8FPUukkAGmXl14Nf5LMuWmaiinj1fuvlaB7j2pYqt9iGOyc60Q7ZwMP2hv1tRLxzM6mOUvXR1DHd6hdiNO0VsvZ8PB7NePHO18SAQQW+AseiSGPO6UAkxQh7CpdYh6EbqySntd7e5zW1KdMemCcidwLWMqId8HLo2wTIGpRQytW6asan10tr0JzvBZh2fJeZJZYcMe+lLX7ovQqwV9QiOiqZXD1kkPHLV4XvTh71lnrE1KJH/COsuuVgPe643JoGminrewUXRgzUiS6TVWKLFWoNSqsFFgh2RAJkxlqgf49+KekSwRfOBeKD/6uoNOc/n1RMVFcN73e94LiNFEGQ12td4SHtKrLzd7W43mJc4rBFcRx99dFk/iADWFs4AiBkR4tJXtmlPRc74LKFALSypqsbQxhRZVfEgqNtHiIkiGjgs1DnQxawV9UQc1lqSPud3RHmkKqKSILnp1nUk6d6vEmLnnHNOiU5G7M4T9WqNQNEH3omh0rLOw2tZUW/o+pDLROrJQlBrkIqaFQWpNhensTYF7abnTff6on05CIhCrXZKK+pJb93aNjXFr/TcY9hPs5f2PWP++X6xG/vDvVtP1N7PJifefehDHyrinchx76RWHapEYrHlH/jABw7mNEjkYoNUO8SzEIuc50SRE4/aNJDq6sq8whmJHcPxagzRhWPLblPtDplgOKYRQY23PXwRB1FFPY4Y9SxdZzG7ktMmgRXnsekWDub/LeKvFK3hYHY/28LB7B67dXwzHMw6UNzZNcLB7AyvVT59IHEwq+CQ7y6HQAS95XBa26cYkpXYUhuHt/3hhx9+rUMDA17KjwsvvHBfur5Fot7aOrfNhfSdsd4a7H6GHELgHnHEEde6wlaiHrIP0TeGFGHLiHoIWGSpdBzdwu99jUG9D2KLF6m6SUj0LvHVinoIsRNPPLF4cDLgHbyHLJLexaqSM9LGdQVIn63pWKS0nBdN1jf27f2qQYnccEittejqZ6rHr1RE86LJhup7SxCcfPLJ+5GmtU/GQ/TYosjJofpeDUoiGGcAhFK7JtVIMdFviyIn++r7vHqi9d414s27WMnpGjmDGCFYDtWkYkV2SQ3ard+qTxdccEFZR1qxtxJ51qJuKtQ+n8MhW/+Qida9KpKNTdRjBxh7a4e1/Jd+6ZcKmSWyzb+7RGIr6h177LGFQBNVoE4O4fqVr3zl7LTTTts41NUOEVmlVhsyb54QhzyVdtV8ML9b26dbU2/jnZ7NSgSpPhx00EH73Q7R+OEPf7j0sZsidjtRjyAmWnVoIXJZUc8eKjKFE0pbp7MP/Nt7cGKAu3nvPeAk1e79rajnfeA0oG6rtQjmooPm2Zt9P4f7ZS8dAvWfinqxGzeH/6J6ou5YI96uvPLK/RynRM6o/e59PvTQQzfXuW2u7AxkTZcKlK3I8bE25z3ONCLeWqcwGTXUB5yXQr+vB7E2XnXVVbOPfvSjpYRGFcnGJuo5D7O9zRFzwf85JUldKkJwXm3zKupdccUVRTR19mdHsDWlNzVOm3YCCwfz/xSB3XwKB7P7tzoczO6xW+c3w8GsE83lrhUOZjmcVvnUlDmYVZ473909AhH0do/drr7JW52HvQNFbSId5gl7lRAjwjzqUY8qHx9K1KvpsQh3+l9TfiFkeNYhW5DnRx555LVwqTUWiJO8+aT5GyrN41aDtkjU8x1RNSLIpGuRXs4ziIgcoiEwROb96Ec/KodVXqUOU11Rr84VkUq1IXy7h9u+noFXr/R8DtAiSh36FaAnxrSiHhFBbboq0og8edKTnlTEBdgP0RwCHbAZjw6vDp+EMERuNSgRBkh1Ar3WrTGGuB+imbvSw8JRJJAi9Q7NLUGAOBBtynNZq7ULjUtNR9R33ytJLbJEijUEgHkP89agVDPUzysZ39ZFqWks++57vd8ihwa/r4JeXf/Nd84R1tE3vOENRegZstVIZGJHV9Srgh7BEmkmwkr9GUTUkPOlznFrn4Yw4olf0/KNSdQjOFuPzWt1hpBa0lFpiDHvqQiBdq9sRT1zi3e1eeK99g5vOprAnCBgSadWG2znCXvVKcmYGAPi41Cinr6IfFW3jw1WU37VGqIieu3vbK15op5xgbHo1HY+Dfl+du+9lahn7/XcHCBudatbFdKVg8kQdpi1W+pse2VND/vXf/3XRcTuinrV+a3ayxzA5jkY9DUOU91L4UPElVKYPS7FNlGdrcJhytxnF45xL52y3agcgnVdBKq1XFTs3e9+97JOj91uNGe2cmiogp45VdMoVptBtO3QthdhjD1lres6kFRBz/iwt9i9n/70p8s5w1l8qHOGflkbvYsaB4z2zDwmUc/4c7Tg1GVNdr7Xb7aXtZxNrqZyN2NAW1PP56RtFcXp89b3TbdwMOFgVp1j4WBWRXDn3w8Hc+Odg7biN8LBhINZcQrl6z0iEEGvR7DdqhWNiEIOEkgMRnBX2Kt1rBjMlRBzDZ918FDnpy9xrIpy6lZ1PburcSN93yJRTwQBskx7znOeUw57Y0oP2iXgpaiSCsoBfJ6nYc/TZt/tamoS9RGkcSRuIDwcqP1frYo2RRUCW0owRJRC7+bMENEEjDGkKWFJdCOvTodphJ0aS4jFNo0Sopt4jIQibiBTjccQfW/71Y77McccU6JokZKVnPnyl79cCG81z4i/vJUJHaJxN022z5uTRCPryne/+92y1hAlzQMHcIfpliCQioiQCmPvtDHyHtznPvcZZLoTjUQIEh95UhOLrHvWHwf/NvWDSCyChp+9/e1vL2nkEGmb9vZdBphFol5NH+f9rMS26N8h50v3eRaJejUlNE9rqTV/8IMflNShQ84XwpG1hPOLd9Dct36b969//ev3iThjEfUqIYYIkwLZ+6heqDWFUGp9POqoowrRJQqu1lFsRT0RcO16v8x8XOUzLcGrdqwoQWuF/WeesFfrn0oRWp2Sqqgn8he51kcNNP2uopyIh3Y+tALTIlFPFIE5dfnll5f+2pM4dYyttePDHoOvfWosraaHFRmA/CVka5ySiMKifVpRz5rCoQDehEgRIfMyWvTxfFPdS7s1WypWxALOBAQMzdz3Z0x76ZTtRvu7M4+IUtGkapvB3B5JYGpFvbHZje37tJWoJ4W/GtLssepcyA4bi+21SNSrKaHtrdZzkYTqYQ95zqhOdBwwOTve6U53Ku+jfas9c49J1KtOSbUGNCfTurZbt813Zx84O/dVB5Iq6uEy5mVl2eR6Hg4mHMwq8ysczM+vAt+uvhsOJhzMribO//+lcDCroJfvTgWBCHoDjFRrUIo+UUeJEewQVCPekBu8wUXpiYBrCTFdRqAi4Pv0sF5F1HvPe95T6i0QaQgEvPLG2hCpSA61FUSUERXG0BzkeFA78CF8Eaq1tYRl3yTvMtgQt5DtyGreu+aSOS29zSJRT0o/nzVnkATdyIll7rvqZ+ohG+EotSnvaodWopE0mv6tjgTv6yrqIQYccBEF1Qt+CDFP1JR5rI9If0KdfhN+RdLOE/WIw1KcIatFCYmkHKKps0EsUL+tOgJ4F3kvex/niXoIA2IlwrdGTw7R93n3XGRQIvKkXVRLighJ8LY+DjFfFmG1SNSr0Sqitcxzfa/RqX3jXqPZOSzUCHJroqhee2k3RXI9IIoMspb6/RCN4M85Qx/biAbCrmgyhJ6GMPVe1jo1iEpRH5wc+l7vW4KXWEqYEaEPa/MYOaoWDgGspjTrOiUh6q1LvtdXW0XUsx5J0WZ98W4isfu0vXaCkeeUhlXEvvVTxOwYHBs8w1Y1Zat9aV3pm+TdDt8p76U1wwFS3ZzwThLaRddwJhHBJDpfq6LeWPbSqdqNsHTmgWd1cpR+nYDqHZgn6o3Fbpz3LiwS9azj1nzPScC05tt/CTljaYtEvTby01mac6z+D3HOqNHsxLvW2cS5g73rPVgk6nGUcTYZot81Rbz+cUqqWSXMi4suuqhEF3Ii1O573/vuVyt4LKJeOJixvKk/7Uc4mPWPyVT30nAw4WDW8TaEg1kHirnGmBGIoDfQ6HRFPeKGg4fDUSvs+TnCFPE3VCqzFqJlRb226LUN2WHpdre7XYnOm0KrkQW8JIesp9Bi5QAKR62t+1A/U73fHaK66TeHxlyEpjmMOKoHz9Zonyfq8YiXJq2PCI5F+KhRaM46rBLY28ZARvIiduthtop6xJlXvOIVhTwbqqkl9tu//dtFBNMfrSV7F4l6RAPPrAbZUA3phRgiFlg3NPObeOodmCfqETgUeif+DtF2W090iL5272mNNoeJuN06kD67VfrNvvpv/ZMWi6jeFVPsjZwDWkcH64f5T2z0bPMi9ZCsxx9//GACKtw59HzlK18p5HpNT1XJLvXe1CMUoc/ZR0OMEblPOumkEoE1BlHPHkk8gmdX2PM+inxgywyVyqzO0WVFPSSf/tbofFGUoiZEiolEGXur2R2soaJohqxp2WLFGcn71tbebH9fvd9FlI9J1JvqXkpkIeTd4Q53KAJeu25aT9lj5jpbhUNBTb859F5a58RU7Ub9l5GCExV7pTroSI3PZrSPzRP1hrYbd1tPdAzrIeecr33ta8VBppv9Zav0m332nV1L7OzWFtRvqcvZ3rWeMnuSs9cXv/jFkiKXfdAV9ayjnKiGdNjgqCsKzxlODeBqq1tDvANsFc+N28B7VOck+2u1f4aO1Kv7fTiYPt+Gre8VDma9YzHVvTQczHrnwbJXCwezLFLr+dwUOJj1PGmusikEIuhtCtklrjtP1EMgOWiL2EOMSfEkZZL0d8jtoQkxj7WMqOdzCDB15pDsio0z6GuKpSXgGfQjiA3etCIlkMTq/wzdas0Kc6Ilf9t+1bpcDubV83qINJX6xHtTOjZptKQsu+ENb1g8Ntu2lag3NNleSRmY8rI+5JBDrjUFasohB8JK3Igw8KxDpWRTb876IYqXwIgEaEXRrUS9IQkC/TLmoku8fwQMQsFNb3rTfbhvJeohdLo1x/p8Z6dcT9Q8FglOLIL5PFGv1ia0tvRdx6qSz5xdWvG/ji/iqPYLYVb3KOKLSFr7D1FJusWa6m8sUZCVEEPwIvNaMa9G0Zr3Im0Q76ILa9RHm34TBsTBvoT4bqRedeLxc2SMcSLAE1IRkrAfg1PSsqIeIUT0I9tLZPyDHvSg8vcQkRC7WcfsvdZDmQak4h5Dq/aJiNRK/rb9qjaOiBMpaGv0+1B9n+peWvGqEZGip9VM7Laa9tnnRAdxnkEsDLmXTtluhJ2acoS7z372s6U2WBVoKvaLRL2h7cYp1xN1liZIy0ChTqjUvF1Rr9a0lrViiFri1QFQZpW6r3ffU2d+zhd1j3KuUAfQOVrWDyUviHy13MJQ62J73yrKOctxMCLYVTFP5GYtqeAsLfpQpg3PUuvVVnvHeYXjVXXg6+PZwsH0gfLu7hEOZne4td+a8l7anu3Cwaw+F5a5QjiYZVDazGfGzsFs5qlz1XUiEEFvnWju4lqLDEqXaoU9RLdD+Vhqz20l6rWpBz0HYmZMdaHmDZOUbbzzqggjTQgSTP0xB6i+SNJu3/RLq6lMKvkr6qqmlmu/Y544sMJcestuvcNdTNFdfaWtS1QvIH0mcbQrFiwS9XZ14118yVhXz96W5Gfc8GoXVeBQPc8L1vvL47qmlhu63mKtZ4mgq80Bmudv99lqWrY2Um8X8K3lK7AWjQlL80EjzHACkHq1bYtEvbV0ZMWLTK2eqPWF56aIXgYl/BeJejXlL8LMQZGoxDO7j1ZrtRAVzYuuqEcoItS99a1vLemcrdkEsBo5SwRD8ol2Rzh5hrGIHN/5znf2iRu81vVdZF6X9IOzPUqqyjbyt4p96jD27byxSNTT166wp9biWGrPbSfq1dSDdW5LdzqWulDz3jdzQD1L0asER7YjG8Ea751Qw2uIpl+IbGmzRYdV8td73KaWq32re6591b6rzftcH88ylb3UWFuLa73Zrj2o/uYzn/nMYsvOa2rV2mMXRU32gXW9x5Tsxi4uzkRSDXvfaoO5fYmDV9sWiXp9Yj3vXlOrJ8oO4azD4dLaB39r3iJRj11MYJXq/AEPeEBJa906jG0K/1ovl9ON1tax9v8aoccBg9Mje8f7XGvTsd05cRLHNO+0eVXr6m6q38te1xiov815hK3lOVsxr70O+8Ve0EYLi0LkXMBG6LuFg+kb8fn3Cwez3nGY0l4aDuanJVDWOwuWv1o4mOssD9YaPzkVDmaNj5xLbQiBCHobAnYnl93KoHQdhxYECOJ9THVbthL1pChCFGgOTmM5eMwbF33ljY94EqVClCHg3OhGNyoC1FD1/kQGiCoR3Sblmiirmk9cv7qH1lroHTEv2oOXpM9IRVdTLu5kXq7yWQc8HphnnXVWiTCVPgsJv6jeUxX1RDkh4aWI6qsRA0QEEJ3V4ILXCSecUAQ8uIu8mycs6d92aVD7egb3qcIAckPKTKQFckA6v3npy9pIPY4CZ5555rW8mvvqf02vIgrmSU96UnkXpRL0DtZopLYvVdTzGcKHmlZjaduJemOpJ8ozmlDhb3NeKrwqqi4S9bzDPGelhvSu9JXqqRJiIk9Fe4l+aEU9e5F3keMDpwfinTWyisH13SBsc84QOTGmvbSKqvYe6+U8MW8s87vbj61EvfpZkU5ISZEGY2lbiXqE06uuuqrU/zEe89K8juU59MP+JL0sQtjcvuyyy4qwIKWifXgohyTvIDHJH/uod47QjphG3najgaX2tSbZi9hd7DHP1Kbq7gP3Ke2lVQzwbhGdpSu95pprZieeeGKJLiUqSfE3T1iC5XZpUPvAu95jSnZji0tNcXv22WcXIUPtYdFWnKn8v0Yjtd+poh4B3uf6EJaWGcvtRL2x1BNlE7DZOcE4v4lerxGni0Q9mPs8e5FTjFrLfUXqV6ckEWgf/vCHS2r4to61CE1R7Gxbkfb2oPadZZtZ10XausZQGUDmzaFvfOMbxW4X2astEvOWmX9DfCYczBCo//Se4WDWj/+U9tJwME8pwRrhYNbzHoSDWQ+Oucq0EIigN5Lx2s6gHEk3r9WNKuqpMcOIF+HR1wFpnZg4iNhQpbPU1JJyWBxKzNOHRYXoW8x5cPojakVqU1Gc+s27U7QeT07prbppf9aJXZfYQPg7NCPsamRYmxpukaiHKEDKS9HWZ2u9pe9617uWeg+EvOOOO27Ge0Z/9X9epEAl/tSPEhEx1Nx3+Ec+1zpPNQpyu8Lz5pjnJ9AMlUoOMYOQlqqqJTBqpO/1r3/9haIeoYCI002v1Mf8QXwRG6UqQ64grRH/5kBrUI6xnmitKfO85z1vv7R2rZfefe5zn/2EJeSw9xnhPkR0m7Qr3kXCgNRT9pxupF5N2SfNL5GskqTqd3o3CNvd+jV9zJXt7iEdFeLdGsihQe3WKbVlRL0xPk8r6okiE0Eoun1qzVokGv+Vr3zlvjpFUs0iWYcUrucVoicuWjM5K6n/JCKVwxExj/2iIXikphMhzzZr3+VNj83U9tI2Yv1e97pXiZCRDYE9bu+UqQFRtChbA+IP7kPWK/YeTs1urPNQ3xHSUsg6/1QnEu9kjfRdJOoZK7bLEGKefnNa4HQnQop4bn8X5d2KemOsJ6rvHB3ZIpz/CP41Or1GShL1WvvAd6wjosiGKKNQa+JxtPOecrprRb06n2paYutiPbdx6nWmIvg5742xOTOZPy996UuLgD3kvrMbfMLB7Aa19X0nHMx6sJziXhoOJhzMbmZ/OJjdoJbvHKgIRNAb0chO1aBExDjI8jCcUp287tA7cIlm0m51q1uN4kCySNQT0eYQKwLPvNGkkmtJvFo/xcGxDwK+kqOiaPRJ6k+iWG3LiHpDvY4IDV6+onuISq0wXSMKCI1t/a1a1+v8888fNJITgaHeIxGPgYPEaFN/bifqDYW5+4o8Nj9hq//dGovbiXpD9X1eei1CgMjYhz70ofuJevo4pnqidb4QIQnSojraFI6tqPcrv/IrhUiSMkwUAQG1prHsG/tKiCFPpRtWR6Yr6lVBjzgemk6zAAAgAElEQVRMNND/uj8huTltDCW6b4VXjfBAnnLMEGU1tTZVUa+K22rO2gOmVCevO0cIwmwY9su8mq9DzKlFot5FF11UbITqRKVvXUcqqds4qvRFwE91L7U2ci6ROvnYY48ta58oMa1mdWArdutv1bpe0uUNFck5Zbux1mVjP9pn7KVtveJlRL0h3sl56bX0gwMA4ddZohX1xlRPtM4Xgp30jaLZCGNta0U9e7515ROf+ETJxMEhaCg7gFgnkpqIap2253RFvSrocfCxPhJ8ZYzxfnM4qeUXhpg3W92zZtlgc0ll2nf673XgEQ5mHSju/hrhYHaPnW9OeS8NB7Pa2O/22+Fgdovc7r83VQ5m90+cb/aBQAS9PlDewT1a8oOXMq/JKbRa241HtQNT2voQWCTquYNUJ7VeGiKhpjat6Td5TSJ3+io0XsUvHlfzareNVdSTnhSRIXqgpvJRHwz5D8v3v//9xcsd1mpVETg8I0LhjW98Y0kLNlRrCbtFdQrHKuq1aXsX1ZsZm6hnPoh68F5Vgde8IKr6u60XOsZ6oi1psWi+eEbCEpLXPNdErxIsRe4N1dQJe/zjH18cGXjmE967op6Uw1JqISUPO+yw2Re+8IVCmo25Bho8qwOG9aUryg+F907v2+5V5gsSsq+0rDvta/v5Wtvt6quvLuTpFKP0Vnn+TX93nqgngoM9IBUdxwKpotX6q5EdNf0mMp5N2YcQP9W9lDggWomzg6wCj3jEI/Zb7ziAcZaxbprbMk+I+uGE53tthNOm58K860/VbmwjfD3XvNTsYxT1auYJKc45xnjn2OuyTLRzp+17Hbeh64m2e8yic4a+in7k+MMZoDYp2v0ZSmzyzsH4Bz/4QXk/2VhdUa+mDVUzjy2gieAfex165ybrCJtYFGRXZB1iXdnNPcPB7Aa1A/s74WA2P77hYDaP8bw7hIPpH/cpczD9o5U7LotABL1lkerxc172iy++eHbSSSeNIkpsmUevXoU8hCPoLYPYtT9DdFFbQZqVbvrDrQzKeiURY6INHM6Rkg6OPEGJwn2QYbUfbUTbvDSVrajHW5WQJjXUkM07hwAg6BEJPv3pT1/rAC06icj+9re/vQh5j3rUo4qn7xg8ZlsiclFqrVbUc+CuZMGQuLt3m0KWUT9vvlZhTORh3zUWW3y8h2oU8VjXT3OgtjZtSEu+jLGeaGtQLpovngupzhNeBKW6eoTsIVslxP7pn/6pkEfSbnVFPf1DrEpzhhwjACL2pCUec6t1AolgQ9Q9XRc23hFRVdLIDZmyeifPUyM77V0R9HaC3E8/a1+HndSlhLluWyTq1c/VtVXdVNEeUhizZ+y5t7jFLXbXqV18a4p7KezUzZOmlH3CBu+KetbOD37wgyV6Rt08aU7Z6wTTodJtt8MzRbtR/1tRT73wefO1FcYIOUPWyrHWnXvuuSXai8MfIV1rU7e2c2eM9US70eDzzhmeyZxnO3KWITBxehwiPXs7z6tTkvTf97znPcua2RX1pOUUTcuO8Z5KicuRqs9z3C6WzuKccdppp80e/OAH9173dDf9XfSdcDDrRHM61woHM9xYhYMZDvtwMP1jP1UOpn+kcsdlEYigtyxS+dw+BCpxIyqJty8hSS0mRMKUU24OOcQIauml/FlUb6MlDu5yl7uUw3hN7/O1r31t9vSnP32mHoqGvHYddWqGqGVQyRmpv9p+Voy3I//6GAt9UEPk0ksvLTWrqmCxSJjpo0+r3KMSkTySeeMj9bpjv9WBZZV7r/rdalAStNWckyK2S16osWCeI5uGIGW2S68FgynNnZZgH3KtqHPHPoLs1NSJWRTZpR6eaE4e7LX21rxIvVXn5BDf92zmtxqohNbrXve6Q3TjgL8ngpcTkihsayTSVw2sk08+edIpN4ccuE996lPFyeHggw+eW/NU31rioN2jiAYinjnIiCbT1CIjPg0hCk9lL5WhQYQyzERbswdhKWvAPFFvyPmxzL2nYDfOe47WNpdyW5RSV4Q2pzgjEVBrjeNlMFnnZ7ZLr7VI1FtnH9Z1rVbUM++HWiva55HC9hWveEVJq+l8PM9OrfXwfI9T0kEHHTRX1FsXTn1epz7bW9/61tl73/ve4tyRtn4EwsGsH9NwMOvHdLsrhoO53nYQ9fb7cDC9Qb3vRmPjYPpHIHdcJwIR9NaJ5h65FgHk9NNPL96P6nWIbPrsZz+7UETYI7Cs/JhtzYpFop6IFBEn6s44xPKyVQsLiUMM8X8i2uMe97jZ4YcfvlGPTvcUicHTVPTaoYceWvpGGHOQ3Y6cWRmwFS4wLx0PgpFXrCi9ecKMtDcO30OmkENifO5znyuEqShCaQW9i4hoXvbLEJErwLbSV7ebL8sYlCt1YMUvd9NrLap1NpSop38OSOZo28x1orq1Qa0884V4YR6PxaCs9SjVkNPMa4T0PGGvS4iZ97VOXjf95opD3vvX4cAbX5T2kUce2fv998INf/jDH5Y0c9IP3ute9yrvwWWXXVbqLc5zPtkLmKzrGS+55JISvSzKzh41bw7/+Z//eUnlq6mfSsRjL1iniPTSQD7sYQ+bnXLKKRtPjSd6mpAoClkjinEWMCfGvJfOS4ls/iLSRUfOE2ZEYkkpyy4cwiGmzjG4vvvd7y599S5yyrAf1UwHY7Ybt5ovy4h663rPdnudNr0WW31erbMhRT33Njfb+cluNCekOXfeOP7440tkKcGM05danAS0oUW9Wo9SH7UTTzxx9qxnPWuusNd1SmrruHZr6u12rIf6nj0ABtb1MUT+DoXDJu8bDmYz6IaD2Qyu864aDqY/rOudwsFsFvMpczCbRSZX7wOBCHp9oHyA3aN6RiJfiUgOUoQQqTaGiAabAryIWofp29zmNluSKdsZlN/73vdKijmEl8OsWlFDYO7grc6TiEIEEq980V/EDOlj/BwpP0ZyphJ1amu9+MUvLqSjfxMk9bm2KsyI3hB54BBOPFVrZIjUg967v/iLvyjjLzIW6aiPok1EmhgPPx8jEbnsfJmSqLcovZb5U+cOQsN8kX5wk60SvCIDCBXIXc3cQJaqsSTSRe0WkY7WbJ7kSCc/QzyJHhgqUq9NSXbccccV0vnss88u4uQ8Yc+7iMQjUkpbpVVRz55EbJ1qDRcp0TgVpG0OARFNokGl+PVvIs6LXvSi2a1vfevN3XTiV5YG7pBDDtl279tO1HvPe94zU3NZ9IY0ckNE4C27NhKcfu/3fq/U4VoU9T7EsLKrnvSkJxXx1N/2V2u8zA01sr0VZjjesW9k0CBgsh+HaPZ3mSSMvxqb+kjAtc5LU82RgT07Rrtxmb0UpvCVGWNRpN4QuLf3XCa9Vp076s3JmOCcselWCV7nCSmya43N7c4ZhOoxiHptvWTjT+DjeDlP2KtOSea9Mwg7sRX1ROizzzhgTa2xRf0Z0mlgapjttL/hYHaK2KxkkgoH89OsTjtHcH3fCAezPiyXvVI4mHAwy86VfG6aCETQm+a4jabXCA/1z2K8Lx6SlqwWveawd+qppy70Pm9FPaIpQkntME0EyvOf//xCZB922GGDzQM12PTjla98ZSEukEjERuQ70ghZimjSxkbOIJP0k4CBAJvXpN9AKEjx6LO8yQkNvISPPvroQXBX9+YJT3hCEV/OOOOM0j/EABFGVA/C0R8kwdhEvZ3MlymJeluRdggq6+Kmxbw6Gbs1iIjP1g5z+aUvfWlJw4sIEI1EFFYLUGo2nu5jiNRr10lOAU972tNK/1772teWR/QeEid/4Rd+oRzO/Z8jQSXEfIaoJ1r8gQ98YPakQVapad3UIdefoWu4jh21SlYT9X7zN3+zRM5ulQGgFfUIAjX1mnfce3u7292uROcN1azNnkHNOaltOfJYGy+44ILyfOwCNpbUiGPbS/XH2kige8ELXjDXoYs44I/9x95LRLMP2A+IJdWe7BN/a7b7q49oTnA+0j7xiU8UzGva1aOOOmp0duNO5suUIvW2SnFuXZR5Q+RkH+e7ebUrr7zyyuK4w+4WPeucwVZh83pv2QnSVhK+xiTqsa04clXbC86EPZHh7C22uzVS/1unJO+A88md73znwdKy9rkm5F6rIxAOZnsMw8H8ZeEMFpVA2R7B9X4iHMx68VzmauFglkFptc9MnYNZ7enz7aERiKA39Ajk/gc8AlI1igBwQHaQ++AHP1jIDOQ0IsO/u/XCWlGPF/Zv/MZvzL7+9a8X8vpBD3rQoHV+CHdPfOITSxRQTVGJxJC26hnPeEYR8pB2Dt4O2rxPbXTESRFEQ6eSEz1IHJP6a57Yomg9spEoidgzbkgoxvAQRJgX5Mc//vHs2c9+9uw73/nOfmmSapqfe9/73mVOGAdz6ed//uf3EZH6LcXZUOlvdjNfiHrSKj3qUY8q6WP7IJS6C5F3UNq4V7/61SWK5LnPfW5J0QffsZJ2rUH5spe9rBBf6psSo9umlg5x2HpE2EbaVVFPlNJQ86Ur6iHrvv/975c5L5qqFfZEBOunlL+LhPkDfnPJAwaBHhCQilS0DqH8/e9/f4lqVAsMIX3CCSfM3RerqKd7nH+sKyJn1fkdutayKEH7aU1RqY+eyc84BHjeO9zhDsVJiY1QxYah91L9FCmmxixxQERbtxHOXvKSlxSBjM1ljVdrjx3DGaJra/Ywfcot2CqPfvSjC7bmkVZTLYtqI4BweCOe3fzmNy+/H4vduNP5Uu0D85zNO0TNPH1QI5rwBXsCNpuKY482Rseprqh3y1vestQ3FaXX2t61nrH3VSSb9I4aUY99P+Q5ozo/VIcptlftVyvsSTXrHba+LBLm+3o3c58gcCAjEA4mHMyq8zsczHVWhXDH3w8HM54aizsevHyhdwQi6PUOeW641xBwsOZh+vrXv76k41GHQ3oh5JYmXSIBTPqpNn1mS25XzAiAhKY+6rgtSv3WJZTmiXmIBIdsEXwOrhqD6LrXve7gw+/AL9KRoMfLvds+85nPlPSxVZgcvMOzWZkzyDvkgCi8SpCJtKpiXhXBEDeEMM0YakOm8NvtfJlXT6WvsWjz+4suIegiwoh7NSJ17KIeshSR+OY3v7lE03Sbd4CjAFHenNF4lCN8h0jjW/s3T9QjUDuUI4ORe5r3U7o24xNCrK83I/fZiwj8/d//fVkrpGrkiCQFJdJcamEOSSLA2CZViKkYtWno/Mxn2T5snk0LSwQt95h3n65TT1fMkxpdClbpiDkVcIYZw14Kw7qfEmfqut3OSf20HvKCt/bXSLih5y17i5OJtOFSPnfFPLYNUc++5G+pFMdiN+5mviyqp9LHOLQ1Ft1PivhPfepTZc+sEal+PnZRjwDNoZGNMs/p0bmJY0+15T23rBVDR1x3RT1ReexZArV3gFOEiL273/3u5d+i9OKU1MebkXvsRQTCwYSDWXXeh4NZFcGdfT8czL/YGWD59J5HIILenp8CAaAPBAgC6rA95CEPKYdTEUef+9znSr0raeVEx0g15PDqczVyDClFHFNk/JhjjikHwD7Idv2pRD/ypW3qzanxIHLqzDPPLAfSNjJP/3gEn3LKKeXwOs+LfFOYI4l4wcJMI8JI1eMZapQXb2spT5GS+tYlCqQw8TxIvSqebaq/2123iqAi8xCmogYQjJ/+9KdL2sQq5hE8kKvGhOA0dL+nMl/m4d/m9ydIE8O8q+YEMnVKop458fa3v32fwNs+r3fcHPKOcBIYmgRr+7ZI1PMZhv7/+B//owh7iHjrJpK41g3c7p3K74NAENgZAggx75uI5RrV5h1997vfXSJk1IqyjhDqpBQXyVz3W0SIVJaauqNd0W9nPVn+0zIhsAOQ/l2bSQSbvnOwUhewjcxjK1RvbNF6iyL5l+/J8p+EszX7vPPOKzahJqOByLVat7dGvLN1jIcopm4THcmhqopny/dgvZ9sRVB9MRbvete7yprNjqmRebXeqTnGHh66310UxjpfFo1WrbFIaHem0Iiksgyw3ack6llTOPJUgbd9ZuuKqM8PfOADxRYeU5sn6umfM53xkQbd2UkTSctmHyITxZgwS1+CwKYQCAezKWT3v244mHAwq860cDCrIpjv70UEIujtxVHPM/eOQPWaloKnTfOkI0QC3tbSsmjquRBvpLVUS2GIQ55aOYRFDWkk3adaJwQAHrBquEjbd/rpp5dUeDWarRJnBBC/QyBID7Xp5pAslZf0gvDsNqSA9IPEGeIYz/aPfexj+2qItZ+v6TlOPvnkQkAN1Yh2iAze9gQ7f7/pTW8qRN3ZZ5+9n5inj4QOgh7SdMj6RF28as2fMc2XrcYUgSv6RERtFYnMf+/jueeeWyIe5ol6Q6bXmvc8Nf0mQnge8Vvr0PluN6XVUHO+ve9Wop7PEQp4tvPiR1IOsU6OAaf0IQj0gUCNXH/MYx6zL9W2+7IHiAU17Z2f1VrB0nJWIaqPPrb3kKZXmlBEuahCa5woQ4Kd6LUqPlpH2Az22uq8RFiz30q/zfFnnpiw7uexx7CXpBDuNnuO2rnqiYkWJEayEf0hjLEP2uZZXGfICD3zgtjLCY0jW50/MlFwWONYZd5UMU//2TeyWaj3MmSN6C7+Y5wvi+af9Krs8WOPPbbUS2STm8/sGvNFmxepN3SK83l2o5qLnB4XOd9JnX/88cfPLr300mulFV/3+7mb6y0S9VzLmUU9Y5lapA4fIi3rbp4p3wkCU0QgHMxmRy0cTDiYdc2wcDDrQjLX2UsIRNDbS6OdZx0UAeQQMgzxRSgSGVZr5fFaftWrXlWK0BMLpMfRpGoRjdKNktv0gyAAapF5hpp0Mcgx3vcIgpquj/jF27cSB/pVyQMCWle83ES/9Y1XN0zhpS7F0UcfXW7Fwx6uiKJWiCE4qiGmzoXopJNOOqkIAkgoKcEQZkgEtdOGagTKxz/+8eXAr+YMQYzISlhVu6hL5BkThF9bo6bvvpsrokkRcoglkZAiNf0MmTqG+QKTK6+8skQ5EkDb6I0f/ehHZS6L2pBmS6rSWq9F1KmIVOQL8rUr6vncQQcd1DfkW96vinrS3iK0W9Loq1/9aiH4jM+QwvVWD7CdqDcqsNOZIHAAI2BvJDghz0VW3e52tytPW2vlcSSxnr72ta8te5YIM85J7AY2T99rY60JqkaoFOUEIiKfPd26Ys3TV9GErfOGZ6oOHOyIWid4k0MrKo+zFAFAtKB9/mY3u9nsW9/6VonikemA6FiFGCIpu8Vn2QIifGoadvsa5xORS/aqodJtc5wipNpL4U6IZCsSWNlibDb2Wm11TKR99vmuSLlJ/NtrE3hFtZ9//vklOtKcrnVlxzJfOOOwab1zXRv1r//6r4sdyAaraRzZjn5mPnzxi18s86Yr6g2Z4nzR2FZPfc/Cyap13HHO4KjEqWdI4Xq7ebmVqLfdd/P7IBAE1odAOJj1YdleKRzMP6MRDmb5+RUOZjabAgez/Ijmk0MjEEFv6BHI/fcMAggxHqeEgUoyIciIebyppYYk8vkcMU26P4Q7cmfT9WbmDQJxhqfMb/3Wb83uete7FhKvRiwx4AgERA+kzPOf//ziiY2MQYaIlEOYIfI23XfpdgilhBj4/tzP/dx+j+M59InQp1UiiUGhf7x89R0hhlgj6nTJpiEmaY0UFKVJvFN/UCoqxJ/Um2r8nHDCCUWIZEh69gc96EGzF7/4xYU867u1c+K2t73t7Pvf//7sVre6VZnr/h7LfEH08kYXIUB0riI1vGrUmncQqXiDG9ygzHuEKTLPXK/zDUFtniMth4pC0WcEpD6+733vK0NuHfHOVoK3inpS3Zkzas4hikWgcCAwPsZrrC2i3lhHJv3aawiIan/EIx5RosXsndJbS+lHWJBCTtpNzbqCaOd8IsLmFre4xSBQ2UMJGdZGtgohozpwEMis3cQO6zjnmRvd6EalXqr/97U22ielRtQfzkfW524jMNrfORlVZx77PlGPbWAvYqPZg9UVXRS51/cgcC4i4LFxOZWo2eZZjYfn8G91jD0fRyoOYCLd73nPe/bd1XK/dk4QrNnqogzN9auvvnoU80U/4ScDhmjHKlJXwNizHNSqI1itk8eZx1wRqQJ3gqAIWoI14XqoCPfqBOYM5J0zH7yLonz1qYp6de6z3dhlhO4+zxmrTMiIequgl+8GgfUgEA5mPTh2rxIOJhzMTmZWOJhpcTA7Gdt8djgEIugNh33uvAcRqKl7kOnEo66YNyZIvvKVr5SDtQM2L3yiTJuWCnlE8OP1q5ZVbUi9rlCyqeeqXuBIOpGMi1JjtRGHbQrCKoYgkZBKD3vYwwrZMRaBA96IyEpyeQ5EhkixbmpRkRD+DOXZzouasEu4Qyhp6v3UMRnDfKnzsEZEmNfduYpUNReQvwgmkZzSs9UoVISvnxGviWY+P1S6pEpAeld56v/gBz+Y8dAX0YuIPPHEE4ugXkU9z12bZ0LCDxmFuuy6EFFvWaTyuSCwOQRq+mTrjTXwhS984bXEvM3dfedXlg6cE4w90VpPXGpr6lkP/Z/40TYpIrtCyc7vvtw3aiQ+wUJE+6JWIw5FhtcUhOwB0e/sBE5gd7rTnUp0HqFmCKeebt+rUxKxsToasRWNA6G3bT7j2YhUQzQpy6ViFxmpr/Z2mHOkqliOYb7Apo2I6Ip6bBa2ij+EUaKv+d1GoZ511lklqq3WihSFOISg1zqBHXHEEbODDz549vnPf76cjQi+bF9RvlXUa+eMKE+p5YnyfdQVX3VORtRbFcF8PwisjkA4mNUxbK8QDuanaISDWX5uhYOZFV5pKhzM8iObTw6FQAS9oZDPffckAtUbu6aAbCPzxggIgQCZwROfp3tX1NNnBIIUlSLeRPBJ4adW3aYj89ybeIF8QwT9+q//+pYQIr/UZyGGSdWDCBh7qyH56oS0qb8Ike9973tLdCExiXAjddgQpAwMq1GvnzWdbBdb0W+iH5FkQ82Xtk+LDMqaeqrWURJlIjpPhJv2yU9+sowFslhEx1DEaUtASmWG+NLnCy64oERoSLclSqaKjVXUu9vd7lbE76GiZnb7zlVRzxozFAG5277ne0HgQEGgemNXL9s2Mm9sz2gtt+dYF0UVikbuinq89ol91k1rjKh39XP7cIypKZ6lQSTSEZO2an//939fUlfLQsCGVD90zK2mReTk06Zfr1FZnJPYOMcdd1yxG9XWG6oRVkWwtelku32RRty8UPtsiPnS9meRqAfzmv671i2UCaTaxyL0vANsdPWtRXcOZTdWJzDZSB760IeWMwMnMDYkJzZipNSgWhupx/YaKnPJKvOTqMf2IhgP5QS2Sv/z3SAwdQTCwax3BMPBhIPZ7YwKBzNM5pLdjle+N24EIuiNe3zSuwMQAcSB+iZqQkif2IfwtRMYkS3IOsRF9XxtI9zmiXo7uf46PytCEMGlrg9SaLtWPcYRYSKraoqw7b636d8jXnhRS5V4m9vcZt/t4I4MQ96JNOi7luKyzy1SDDkkrek8YdV8kraK+OV5umlRl73Puj+3lZcYkZIwVtOF6jOijHjmeXiP897fdBMNg+jsYiZlqCjCligV/eBnakeK2pCaFUFWiVKiHjFV3/sgrNeNjbXJejm2NXPdz5nrBYGxIlCdN6TyI360+9VY+sx5hHAh4qe2tqZeV9Qbqt8cc+yXMgIsuy9a10XhEVYf/OAHD9X1/e5LFOUk5Tmk/W6dXES0E19EH0obOlRNv+2AsidykGJTzhMW4S3do0i3f/2v//V2l+vl91tF6ukAm1HdudY+lmKWSCYClXPPppt30TxnR7WNXWIec9CpzmrsXelEn/GMZ5Q+Eva8t1JsmlNEPe+uudTWX9z0M6zz+talsb4D63zOXCsIjBWBcDDrG5lwMOvDcpUrhYNZBb2tvxsOZnPY5srrQyCC3vqwzJWCwFIIVFGJmIScWZQmcqmLrfFDSBm15qTRYhyI+CFoSN1z61vfuni5S+vURuo5pDuA864dQiDYqTFZUwxdddVVhbiRTnTo9t3vfrfUAiHaaWeccUYhMtRwIVxUQkzNlEXRb0M/wxe+8IVCHImcmtfHKkxK88Qr+7DDDhu6y/vuv0jUq9ET5557bonsFAEpisI4ifQQAbfpVqPqiKEiS1tP+i4B2RXzEO1q5omyFXkwVCThpjHK9YNAEOgXgSoqsRce9ahH9XvzLe4mgo04UPdSdbismw9/+MOLc9I8UY8tgGBXR7dvR4HdCHrquolm85xSRI6hibTjzPOpT31qdswxx5R/S/vJCaXu/WefffaW0W9DP8dLXvKS4uyyKEKvFSalehxL20rUq9ETbDNRekR4gphUnNL+bzpVZY2qk72DzcTBqLYuATlPzPNusn1E8KnBmBYEgkAQWBWBcDCrIvjT74eDWR+Wq1wpHMwq6C3+bjiYzeCaq64fgQh668c0VwwCWyJQ0xARyrarm9IXlEgB6W2kruRNzdPaRnbOOecU0es1r3lN8UpuRT19u+ENbzhDookue+ADH9hXd/fdh0e1em2825dNoUkIIUISl9ThGEODK2FJKiHpHdVne8xjHlPqE4rK02de1ubLGFP11NpKvL/bWi0ttsZKROoYIw0XiXr6LIKi1p4zFsaId/imyd9qSKr5KJq0O1dbAvKQQw7ZLzJPP6t4LVpvUdTBGOZ++hAEgsC0EKipoKWI3Kp2bZ9PZe9R10/tMymoRRKKXiYyifiR5o7TUVuL7h73uEdxmCH4iVjq2ylJ9BIHmGuuuWbpFJpVCKmOP31ivNW9PMuFF15YaoJI0X7UUUcVZzB1Qr785S/PTjvttPKsorI2vXfuBpNaW4nwVevlttepY8X+IoqNqS0S9fRZVKS5XZsa0d6FTWenaFNkss/N11ZAbAlIojtRuI3M89kqXr/sZS/bNqX+mMYjfQkCQWC8CISDWd/YhINZH5arXCkczCrozf9uOJj1Y5orbg6BCHqbww4qwiYAACAASURBVDZXDgILEajevoh3qTcJY0M2KR8JYsiYmsqG0atWCBFG4/Veo5J4/vKclY9eFBAv/SHqcFRPO2lslhG7KinDM16KKELI2Jq+ERuJOMg7hJgUQ8YG0bSscNn3c1Xxa16Ntuqlf/755y9NXPbd/1bUawkoNSIJ2yLcRKL2IahuZ0jCphKQv/M7v1NSWpkrImdqWtZaA/CKK64o78ZYIoH7HtfcLwgEgfUiUNfzP/iDPyi1rtSxHbLZ/0UcWQdFI1dhjnj3h3/4hyVN8vOf//wixBAKkB9+JvKH0ETguOUtbznII9RoR05Ty4hdlUAT8USIHFur9fHYtaLdOKKwIUWHqUc71tp/Vfx64xvfWJx2ujXaqs0uFeQYbbBW1ON8V52Aao1I2IvMu8997rPxaP3txDxztiUgZZ+AeU2zWYW/z33uczO/I7JK6Z4WBIJAEFgHAuFg1oHibBYOZj04ruMq4WDWgeI/XyMczPqwzJX6QSCCXj845y5BYD8EKgHl0E3kGCqdDGJOBI8c0aJ45tWVqxsboa8VHxEIvn/QQQcNNrrV0+7JT37y7KlPfep+ZN68Tn3yk58sqSERZ0Omr0Q8IrtECorGE4XFc1pkZG0IJkISzHm8a8S9IdO0VrLuda973YzQJXrz8Y9//ExqM173nonAhDRCkh599NEz3zHHiZEI4C5RNtjkmXPjz3/+87OnPe1pRRxD7A1Rp2UZQ7ISYuawiE7pQLuRkV//+tfLPDcGtUbNmLBOX4JAEJguApyAiGFqpomgGSqlr1TDIsBkF1CbuFtXrhUXuuKjtMr6PWTEWI12/OIXv7jtnsPmspZz5liUGrKPGdW1A9Q4U8tYms06D9hmSFPpqjmUGCdt6DStre2lP/e///1L7WKRnURHaUxFGhKA2ZWc7ZCWcP/GN75RIlJvcYtb9AHzju9hfhDGfv/3f7+ky2/F7R1fbJdfWEbMq5eGs3kDXwJ7Gxlp/jiTEOTbOsG77Fa+FgSCQBDYh0A4mPVMhnAw68Fx2auEg1kWqd1/LhzM7rHLN4dDIILecNjnznscAeKStDNEmqEIpZq+CVGBmJsn6LXpKQgzxx133KhGrhIIf/qnf1qIDH/mpc5CKCEMiDa821vxrM8HgjkPbyLqHe94x1LjTMSjmoXEO4JjG+2IpPmrv/qrQoyZK0MJYvohck36zyOOOGJ28MEHFyxFthFT/fxGN7pRIezU0KlpKmErvZPoCALUpuu2rDqWVfTl5e551QHqq21nSBoD8/jmN7956VKdS9LNqcNIXDUGiFT/J7oOOdf7wi33CQJBoF8ErEWcSx7xiEcMJnAg5aQeJlxYp611XUEPKlU0u9Od7tT7mr7MqNR139pNmOQQ023ssPPOO69EMT3rWc8qGRKGsBu3sgMIvPbMbhQ7+5Kod/nll5eoyKEEsUW2l6j2V7ziFSVVK1FPmkr9bRu7t42AX2Zch/hMFX3Zkn3b68uIeVLhXv/61y/vazuXOE8RUdWy5OTGjmTDsBmHmutDjF/uGQSCQD8IhINZD87hYNaD43ZXCQezHUKr/z4czOoY5grDIBBBbxjcc9cgMAoEkETq36nVxsv6LW95y760mm0Ha+obRJKaYmNrSBgRbjx5eYnzphaZRBjj0XTllVeWlFzq6QwVeQWzb37zm8UDXO0hEWy8wo3BVVddNXvOc55ThLt56Z7GgLe5gXBByEk9iUz83ve+VwgXkQ9qMCIbNQTee9/73tnFF188Q6KqB3j44YcPQkDuFLsf/vCHpZaLqI8+a88tY0jCWGSGCEnzWyOcGgPvcdukwVM7h2icFgSCQBA4EBGwp9Z6xJx57PNdp5GafpjjTJ9r+rJ465/asjW9OSGD009NxS61OTFJenMOP0NEXtVnqXYA4U79YjYWQo8Q+cIXvnD2gAc8YJRRbK3tJRqMAxXcL7jgghLNJp38G97whiJGIs4++tGPzs4999wSPXbyySeXP33XWFx2/nQ/d8kll5TsAgTuvuz1ZcS8WueSbeJdJezB2jvpDFKjOD0PJzDReTI+jN0JbLfjlO8FgSCwtxEIB9Pv+IeD+Zl+Ad/F3cLB7AK0fGXPIxBBb89PgQCw1xFoDUoHbURNl7iokXxEp7HWskAGILpE6qmdg7BB0ohWInocc8wxxQub9/sQnu3mGeKi1pa53e1ut9/UE0WA0Lv66qsXCqtDzVXCnfSNv/Irv7IvfaN5I2Uo8avWPoE7YXio9Gu7wUefK4Hk7zrXEZOIv+te97q7ueyOviMNmFSfyFJkLrKrjQxEehHznv3sZ5e0pSII2t/XOjnIScTaCSecMCkCckdg5cNBIAgEgQaBKup98IMfLCKGtbvbRJATacZaT9R+etFFF5U1XiSbJlrJXkqIJHBwWvJ7/x6ifetb3yrilyjIbspyjlNq/4rW1895wuoQfa73fM973lOwa9M3shn9TNp5gukd7nCH4qR005vedMiu7uje5g2HNlGP7FpRq+xgdianqnvc4x47ut5uP8yhiI1461vfuqQBZ2+3rYp5fiYTSLdfsgm8+93vLs537MxTTjllMk5gu8Us3wsCQSAIhIPpbw6Eg+kP62XvFA5mWaTyuSCwGIEIepkdQSAIFE/lGqlH1KsezKCZUi0LfSXenX322TNeylL3EPZOPfXUQhBs2sOa8CKCSjpKqcha4bBGCRCM1GGp3vft9LviiitKNJuaLmOqe1ZFLqk0eXzPE/NEGUqNJIJvqJqQO32Vq1c5Qk/fiWQEbc8r6vCe97znTi+568+3UaataLedmLfrG+aLQSAIBIEDBIEq6tn3RYvVKHKPN6V6omrnqpnLjvja175WRsd++rjHPa4XgYP9RJDhqCODQNtqpoaXvvSlJTqv2ziWPPe5zy2pQcdW94yg+5GPfGRfhGZXzLvNbW5TIiClQCeITcUpSWQ/hyqRm1KGyopgfNT/kwWir+doo0xlBWhFu+3EvANkCcpjBIEgEAR2hUA4mF3Bdq0vhYMJB7PbmRQOZrfI5XtjQCCC3hhGIX0IAj0gwNDhpSxKDWH0S7/0S6UgfSVuWoNSjS7RYj7DO1z9tmc+85nlsz/7sz/bQ2+neYsvfvGLpY4Zb+OXv/zl16qPiFS68MILC6l06KGHXusha6oBGPddv20rxNV6RBghFc8888zZ+9///v0i86RE+vjHP15E05e97GW9pXladZaIKhAVJ6KgpntST0faUymr+o7k7BqU0lCJOF0Umbfq8+f7QSAIBIGpICANskhlUXbW6wc+8IFlbRSRJ/VjFfXe9a53zc4444zZwx/+8BmBjECldpeUiocddthUHrf3ftoP2XpSa3NIgnUr6lXHnqc85Skldfi8VtM9XnrppaOqt6zWoggwQukhhxyyX2SePf/HP/7xvp+NMS3roskgs4NoSQJqbewZYl7fkZzzRD0ZG57whCeUrs2LzOt9kueGQSAIBIEBEAgHs3nQw8GEg1llloWDWQW9fHdIBCLoDYl+7h0EekKgRvnwPD7ttNNm0j1+4hOfmJ1zzjmz29/+9sWjXSrKVtTjqS3lE1FPmiXkWGpZbD9gSC/1b77yla9cS9R7xzveMXv0ox9dCEmRbl3BCPmInNH6EvSMueLgUjRJWaauCU9vAt697nWvfTVypITkaX366acXwaum2axzonrv89Afa1rWRaOn5h/hWjvuuOMGTbnVGpQ83T//+c/PTbO5/UzMJ4JAEAgCBwYCNcpHCmQpH0WDcVBSF1eKYn9E4Lc19UTn3/Wudy12DEcU6QDTtkaArcj24HzUFfWIomwb4tf//J//c3bLW97yWhcTBXf88cfP+hT0RNq/6U1vKnUIpWy0hz/ykY8stlZNn/mhD32o/ExNNimu2WnSbBLztJpBQZaEsaZlXTRyxowN95nPfGZ21FFHlVTzBO4hWivq1ehA0Y8R84YYjdwzCASBMSAQDqa/UQgHEw5mldkWDmYV9PLdoRCIoDcU8rlvEOgRAZ7J0iUSYu5///sXIYk3NoFP4fmaokdkWCvq3e1udysH8V/8xV/ssbfTv9Uig7IWZEY6ve51r9s3FvWJeVsTTx/1qEeVmmqbbkhRKTKlmqp5zNt7qoeD2EOMiiwU0fm///f/LilZ/+N//I/7BN4ppWXdNKbruH5rUFYB9cY3vvE6Lp1rBIEgEAQmhQAhSUTYzW52s2Kr1Mgjzg6cR0SRcUrinKS1kXoinEWWDyVwTAro/7+zW4l6Itqlc2QLtGPhq+wAQp8INwIbIWfTjYhlbhASu41YJyMFByXZDzhLidbkqPT617++1GqrbUppWTeN6arXb0U9Dl/eTTZtWhAIAkFgLyIQDqbfUQ8Hc0S/gB9gdwsHc4AN6B54nAh6e2CQ84h7G4Ea9cVbttYGqaKddFVqh/FaFlGmhtgtbnGLiHprmDKLDMoaaYBAIqTxIoc7/EUZfP/73y819ozDJpt5YT6o1yad6u/93u8VYpTQq6YcoVd6qoc97GH7RN3quS8dpbRcIh/UKXz7298+e97znlcIM/Op71SVm8RpqGsvyuc+VH9y3yAQBILAEAgQa0S0q41b67NW0c46+Sd/8idFPLJvcUKy/0TUW22kFol6bU3Xxz72scWGkfHhJz/5yUwGAnYAm8LvNm0HSPMtNfyPfvSjkupbClbCLRtKDdwXvvCFJTUru0UK1muuuaZEGLLB9FN69Bvd6Eazv/u7vyv/lyr9z/7sz2a3ve1tVwMv3y5nCBGTxqdbUy/wBIEgEAT2CgLhYIYZ6XAww+B+oNw1HMyBMpJ74zki6O2Ncc5T7mEEpBdChklD9J/+03/aJ9a1Yh6CAwFDkEF4aInUW33SLDIopadUj/ADH/jAfjcxRm0aqNV7MP8KrZhHuFOrraZHqt9oP3PqqacWkVH6Kt73Pl9rzvm8iAnXIQwnLev6Ri0G5fqwzJWCQBCYJgL2HIINgUDUVVfMI8CIJP+rv/qrEhn2C7/wC+VBI+qtNt6LRD2R/a95zWtm0mu3kf3sADYmO3LTdkAV8zyhqMAjjzzyWg9bP0PolZ2CjUu00793vvOd+33+IQ95SBGGiU9p60Egot56cMxVgkAQmC4C4WCGG7twMMNhfyDcORzMgTCKe+MZIujtjXHOUx7ACKgfcvHFF88+/elPF2Hl5JNPLnXvqnf09773vdkTn/jE2cEHHzz7b//tv80uuOCCWSvmIV6+9rWvFdHvAQ94QCFkamtFPSlzXvKSl1xL+DmAoV34aIgu6b7UkOHhvZUn+iKDkmBG0HvXu95VPMyJZqecckqpA7TJ1gp13dSZ3fu23viiB1/wghcUog4pJoWI1KHSVun34YcfvnGP/E3iMtZrx6Ac68ikX0EgCKyKABvj6quvnqlxRhwS9X3f+963RK3XplaeFI9EGPXBpHuukXlVgOFwIrVfFf3qd6uop0aq2mjSLabNCn7SUEqnri7horZI1DNuItuIrR/96EfLuElt2ocd0Ip53dSZ3eeoGRFE7UkXav4QJC+55JJiC7OfTzjhhGI3b9r22ovzLqLeXhz1PHMQ2DsIhIPpf6zDwYSD6WvWhYPpC+ncZxUEIuitgl6+GwQGRMBBmUf6mWeeObv88sv39YSoJzXVQx/60PIzn5NySBqkRzziETPEVk2zWb2oq6D38Ic/vHgvt833L7300kLUSMm41xtD8o1vfGPBCQFJPEUSHn/88bNjjjmmRBB0Rb6tijT3iedOxLzar1q/6GMf+1hJY3XPe96zzy7nXrN/Jl+f/vSnz9761reW91h61JbwDkhBIAgEgakhYP/kVPLHf/zH+0V6cS4iztVaeYQj0VXWPKKLNM/daCqCnui8N7/5zWVPbhtRT1S8PXrTaSCnMAZf+tKXSirEc889t3T33ve+dxFR73Of+5SUpV2Rb6uaen0/707EvNo3zkdqE6v99+IXvzhOaT0PWkS9ngHP7YJAENg4AuFgNg7x3BuEgwkH0/fMCwfTN+K5304RiKC3U8Ty+SAwAgQYku973/tmT3nKU4qAJPXREUccMfvMZz5TRL6nPe1p+3kbf/WrXy2ExkUXXVQEAZ+vYp5rqZXm58iwCDZbD7Aac3B66lOfuh8J2X5rnsjHIBApqVbey1/+8tkjH/nI3snFNuKuptFcplaf6An9FaHXFXxH8DrsiS5Ug/L617/+7I/+6I8iru+JUc9DBoEDEwEpm2UKEDXFHiHiaeqxHn300UVgqo2NIq0iQeaoo44q+2+bYtHa+O/+3b+bHXbYYRFslpgu7EGCHqFrUeuKfDe/+c1nf/qnf1pSm3IMG2oPqhF3bRrN7URaERRsYpGg8wTfJSDLR1ZEoIp6zhnSsw9h/674CPl6EAgCQaAgEA5muIkQDmZ/p/vhRmJv3TkczN4a76k9bQS9qY1Y+hsEZrNZrXmndgzP9GVEGUIfAfDLX/7y7Hd/93dnv/qrvzo76KCDipgngu+Zz3xmqev2sz/7s8F4GwRag1Ka0rPOOqtEDVx11VWzj3zkI0VU9e+2EflueMMbzj71qU+VCIIpiXo1gpN4bK4kOmyYV6TWK6qRK8P0IncNAkEgCOweAY4lIvP+63/9r/tqmy0jyhAC/Pk3/+bflMwE0ieyhdTXE0n+hje8oYh6adsjUEW9Cy+8sERIyugAS5H4H/7wh2eXXXbZfnVyXfEe97hHSbNJjOUgNiVRj52sxq9sE2oVp/WPABIcKea8st373n/vcscgEASCwHIIhINZDqdNfSoczE9T0m8K41z32giEg8msGCsCEfTGOjLpVxBYgMBPfvKTEiml/tqi+iEOziLBrrnmmhKpx5udCCPtFDHvnHPO2Xf1m9zkJkVc4iFfo/YC/vYIdA3KV73qVSVVVW3SW37961+f/c3f/E0R+JBk0p3Wtl39uu17sPtP7DRST8oy9XHudKc7FRJPlFhaEAgCQSAIBIGdIiCTwGmnnTY744wzSj28eXaH/VNdYNFVd7jDHWa3utWtZj/+8Y9LpN7zn//8/cQm0T4cTbqpNnfar732+VbUE31nj7/Oda5TYGDfEEnVCpbSnRCmVp50nZo049vVr9sknjuN1JOOVZQeu1n0YVoQCAJBIAgEgZ0iEA5mp4ht5vPhYDaDa64aBILA9BCIoDe9MUuP9zgC3/72t4v4Ji2V9EdtRB0h75Of/OTspS99aYm8q41HMg9laTmJOQg1EWS3vOUty3WkU0rbOQLbGZTdKyIkkWjGUOqw613veju/6Zq+sRNRj9e+NFvE4KTcXNMA5DJBIAgEgT2IwJ//+Z8XpyQ1WUXZtY2AJ9JO1Jjas5qI5Oc973klg4A98xvf+MbsyiuvLA4zd7/73YtdE2ek3U2krUS97hXZl9/97ndnX/jCF2aHHnrofg5Mu7v7at9aVtT7P//n/5S6s1dccUVSbq4Geb4dBIJAENjTCISDGc/wh4MZz1ikJ0EgCAyHQAS94bDPnYPArhBYZEyKohI9xdNaWLi0VI9+9KNn//AP/zB75StfObvf/e5XRL1/+S//5a7umy/NR2CnBuWYcFxG1Kv1ib71rW/N/uzP/mwmzWtaEAgCQSAIBIHdIDBP0LOPSv/4+7//+yUiTLTdb/zGb8zufOc7z0RXSQH5mte8ZvZrv/Zru7llvrMFAjsR9cYG5HaiXq0RLd0mB7j/8B/+Q9I9jm0Q058gEASCwEQQCAczroEKBzOu8UhvgkAQ6B+BCHr9Y547BoGVEBDl9exnP3v2jne8Y/aiF71opobb+9///hKVx6OdkPesZz1rduyxx5b0SQgNBJqaJ9INPfjBD17p/vnytRE4UA1KwrC5RMgLmZqZHwSCQBAIAqsi8PGPf3x2yimnzE444YTZf/7P/3kmgoozEuFOCnD2zW//9m/PbnrTm5ZbicR74hOfWH4ntXVqiK46Atf+/oEo6rF9L7roojKXZKKIQ9v6502uGASCQBDYSwiEgxnfaIeDGd+YpEdBIAj0h0AEvf6wzp2CwNoQINz923/7b2cf+chH9l3zl3/5l2fPec5zZqeffnqpl9e2WrPmuc99bknXmbZ+BA40g/IGN7jBPjGvW19n/ejlikEgCASBILAXEBAZruadiKlaZN5z/9Zv/VaJ0GPLtM3eSvgTucc5qQp9ewGrPp/xQBL1RHJefPHFRcy7293uVoTgtsZxn7jmXkEgCASBIHDgIBAOZnxjGQ5mfGOSHgWBINAPAhH0+sE5dwkCa0dA2of3vve9MykRb3/7289OPPHE2Q1veMO59xHN9/jHP352/vnnz9TTS9sMAgeKQfmQhzxkdsghh8ze9773lRSuj3vc40q0Z1oQCAJBIAgEgVURsFd+9KMfLU5J6gDLHCC95rx95jvf+U5xYFLrlxDYdVhatS/5/k8ROFBEPelazzvvvIh5mdxBIAgEgSCwdgTCwawd0pUvGA5mZQhzgSAQBCaIQAS9CQ5auhwEdoJArYEm/dBrX/vaQoqlbQ6BrkEpzdMtbnGLzd1wjVdua+pJaxYxb43g5lJBIAgEgSCwIwTaGmivfvWrk2FgR+jt7sOtqPff//t/nz32sY+dTN25WlOPWHzqqacmMm93UyDfCgJBIAgEgTUgEA5mDSDu4BLhYHYAVj4aBILAAYFABL0DYhjzEEFgPgL/+I//WOrRvOUtb5m97W1vm4m8Sts8AtWgRIydeeaZs+td73qbv+ma7kDUe/nLXz479NBDE5m3JkxzmSAQBIJAENgZAsQ8UeJPecpTZve73/1mf/zHf7wwC8HOrpxPb4cA20WaU/bLkUceud3HR/V7op6ajC94wQuSZnNUI5POBIEgEAT2DgLhYIYZ63Aww+CeuwaBIDAMAhH0hsE9dw0Ca0WgerFfdtllsyc/+cklIsy/X/KSl8w+97nPJdJqrWgvdzFj4k9SVS6HVz4VBIJAEAgCexMBXuzPetazZg960INK+s1vfvObsze+8Y0zEe4PeMADEmk1wLT4yU9+UtKhpgWBIBAEgkAQCALzEQgHM76ZEQ5mfGOSHgWBILAZBCLobQbXXDUI9IrA97///dnznve84sHetl/+5V+eveIVryj19X7mZ36m1z7lZkEgCASBIBAEgkAQ2A6BD33oQ7N//+///exv//Zv9/voU5/61Nl/+S//ZXaTm9xku0vk90EgCASBIBAEgkAQ6BWBcDC9wp2bBYEgEASCQINABL1MhyBwgCAgxcBVV101u+SSS2Y//vGPS5qk+973vklRdYCMbx4jCASBIBAEgsCBisC3v/3t2QUXXDD70pe+NFPD9f73v/+MU1Ki3A/UEc9zBYEgEASCQBCYPgLhYKY/hnmCIBAEgsAUEYigN8VRS5+DQBAIAkEgCASBIBAEgkAQCAJBIAgEgSAQBIJAEAgCQSAIBIEgEAT2DAIR9PbMUOdBg0AQCAJBIAgEgSAQBIJAEAgCQSAIBIEgEASCQBAIAkEgCASBIBAEpohABL0pjlr6HASCQBAIAkEgCASBIBAEgkAQCAJBIAgEgSAQBIJAEAgCQSAIBIEgsGcQiKC3Z4Y6DxoEgkAQCAJBIAgEgSAQBIJAEAgCQSAIBIEgEASCQBAIAkEgCASBIDBFBCLoTXHU0ucgEASCQBAIAkEgCASBIBAEgkAQCAJBIAgEgSAQBIJAEAgCQSAIBIE9g0AEvT0z1HnQIBAEgkAQCAJBIAgEgSAQBIJAEAgCQSAIBIEgEASCQBAIAkEgCASBKSIQQW+Ko5Y+B4EgEASCQBAIAkEgCASBIBAEgkAQCAJBIAgEgSAQBIJAEAgCQSAI7BkEIujtmaHOgwaBIBAEgkAQCAJBIAgEgSAQBIJAEAgCQSAIBIEgEASCQBAIAkEgCEwRgQh6Uxy19DkIBIEgEASCQBAIAkEgCASBIBAEgkAQCAJBIAgEgSAQBIJAEAgCQWDPIBBBb88MdR40CASBIBAEgkAQCAJBIAgEgSAQBIJAEAgCQSAIBIEgEASCQBAIAkFgighE0JviqKXPQSAIBIEgEASCQBAIAkEgCASBIBAEgkAQCAJBIAgEgSAQBIJAEAgCewaBCHp7ZqjzoEEgCASBIBAEgkAQCAJBIAgEgSAQBIJAEAgCQSAIBIEgEASCQBAIAlNEIILeFEctfQ4CQSAIBIEgEASCQBAIAkEgCASBIBAEgkAQCAJBIAgEgSAQBIJAENgzCETQ2zNDnQcNAkEgCASBIBAEgkAQCAJBIAgEgSAQBIJAEAgCQSAIBIEgEASCQBCYIgIR9KY4aulzEAgCQSAIBIEgEASCQBAIAkEgCASBIBAEgkAQCAJBIAgEgSAQBILAnkEggt6eGeo8aBAIAkEgCASBIBAEgkAQCAJBIAgEgSAQBIJAEAgCQSAIBIEgEASCwBQRiKA3xVFLn4NAEAgCQSAIBIEgEASCQBAIAkEgCASBIBAEgkAQCAJBIAgEgSAQBPYMAhH09sxQ50GDQBAIAkEgCASBIBAEgkAQCAJBIAgEgSAQBIJAEAgCQSAIBIEgEASmiEAEvSmOWvocBIJAEAgCQSAIBIEgEASCQBAIAkEgCASBIBAEgkAQCAJBIAgEgSCwZxCIoLdnhjoPGgSCQBAIAkEgCASBIBAEgkAQCAJBIAgEgSAQBIJAEAgCQSAIBIEgMEUEIuhNcdTS5yAQBIJAEAgCQSAIBIEgEASCQBAIAkEgCASBIBAEgkAQCAJBIAgEgT2DQAS9PTPUedAgEASCQBAIAkEgCASBIBAEgkAQCAJBIAgEgSAQBIJAEAgCQSAIBIEpIhBBb4qjlj4HgSAQBIJAEAgCQSAIBIEgEASCQBAIAkEgCASBIBAEgkAQCAJBIAjsGQQi6O2Zoc6DBoEgEASCQBAIAkEgCASBIBAEgkAQCAJBIAgEgSAQBIJAEAgCQSAITBGBCHpTHLX0OQgEgSAQBIJAEAgCQSAIBIEgEASCjK4QswAABXBJREFUQBAIAkEgCASBIBAEgkAQCAJBYM8gEEFvzwx1HjQIBIEgEASCQBAIAkEgCASBIBAEgkAQCAJBIAgEgSAQBIJAEAgCQWCKCETQm+Kopc9BIAgEgSAQBIJAEAgCQSAIBIEgEASCQBAIAkEgCASBIBAEgkAQCAJ7BoEIentmqPOgQSAIBIEgEASCQBAIAkEgCASBIBAEgkAQCAJBIAgEgSAQBIJAEAgCU0Qggt4URy19DgJBIAgEgSAQBIJAEAgCQSAIBIEgEASCQBAIAkEgCASBIBAEgkAQ2DMIRNDbM0OdBw0CQSAIBIEgEASCQBAIAkEgCASBIBAEgkAQCAJBIAgEgSAQBIJAEJgiAhH0pjhq6XMQCAJBIAgEgSAQBIJAEAgCQSAIBIEgEASCQBAIAkEgCASBIBAEgsCeQSCC3p4Z6jxoEAgCQSAIBIEgEASCQBAIAkEgCASBIBAEgkAQCAJBIAgEgSAQBILAFBGIoDfFUUufg0AQCAJBIAgEgSAQBIJAEAgCQSAIBIEgEASCQBAIAkEgCASBIBAE9gwCEfT2zFDnQYNAEAgCQSAIBIEgEASCQBAIAkEgCASBIBAEgkAQCAJBIAgEgSAQBKaIQAS9KY5a+hwEgkAQCAJBIAgEgSAQBIJAEAgCQSAIBIEgEASCQBAIAkEgCASBILBnEIigt2eGOg8aBIJAEAgCQSAIBIEgEASCQBAIAkEgCASBIBAEgkAQCAJBIAgEgSAwRQQi6E1x1NLnIBAEgkAQCAJBIAgEgSAQBIJAEAgCQSAIBIEgEASCQBAIAkEgCASBPYNABL09M9R50CAQBIJAEAgCQSAIBIEgEASCQBAIAkEgCASBIBAEgkAQCAJBIAgEgSkiEEFviqOWPgeBIBAEgkAQCAJBIAgEgSAQBIJAEAgCQSAIBIEgEASCQBAIAkEgCOwZBCLo7ZmhzoMGgSAQBIJAEAgCQSAIBIEgEASCQBAIAkEgCASBIBAEgkAQCAJBIAhMEYEIelMctfQ5CASBIBAEgkAQCAJBIAgEgSAQBIJAEAgCQSAIBIEgEASCQBAIAkFgzyAQQW/PDHUeNAgEgSAQBIJAEAgCQSAIBIEgEASCQBAIAkEgCASBIBAEgkAQCAJBYIoIRNCb4qilz0EgCASBIBAEgkAQCAJBIAgEgSAQBIJAEAgCQSAIBIEgEASCQBAIAnsGgQh6e2ao86BBIAgEgSAQBIJAEAgCQSAIBIEgEASCQBAIAkEgCASBIBAEgkAQCAJTRCCC3hRHLX0OAkEgCASBIBAEgkAQCAJBIAgEgSAQBIJAEAgCQSAIBIEgEASCQBDYMwhE0NszQ50HDQJBIAgEgSAQBIJAEAgCQSAIBIEgEASCQBAIAkEgCASBIBAEgkAQmCICEfSmOGrpcxAIAkEgCASBIBAEgkAQCAJBIAgEgSAQBIJAEAgCQSAIBIEgEASCwJ5BIILenhnqPGgQCAJBIAgEgSAQBIJAEAgCQSAIBIEgEASCQBAIAkEgCASBIBAEgsAUEYigN8VRS5+DQBAIAkEgCASBIBAEgkAQCAJBIAgEgSAQBIJAEAgCQSAIBIEgEAT2DAIR9PbMUOdBg0AQCAJBIAgEgSAQBIJAEAgCQSAIBIEgEASCQBAIAkEgCASBIBAEpohABL0pjlr6HASCQBAIAkEgCASBIBAEgkAQCAJBIAgEgSAQBIJAEAgCQSAIBIEgsGcQiKC3Z4Y6DxoEgkAQCAJBIAgEgSAQBIJAEAgCQSAIBIEgEASCQBAIAkEgCASBIDBFBCLoTXHU0ucgEASCQBAIAkEgCASBIBAEgkAQCAJBIAgEgSAQBIJAEAgCQSAIBIH/byMmBADXlchzyOb2EAAAAABJRU5ErkJg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TextBox 14"/>
          <p:cNvSpPr txBox="1"/>
          <p:nvPr/>
        </p:nvSpPr>
        <p:spPr>
          <a:xfrm>
            <a:off x="1110022" y="9492473"/>
            <a:ext cx="4604961" cy="338554"/>
          </a:xfrm>
          <a:prstGeom prst="rect">
            <a:avLst/>
          </a:prstGeom>
          <a:noFill/>
        </p:spPr>
        <p:txBody>
          <a:bodyPr wrap="square" rtlCol="0">
            <a:spAutoFit/>
          </a:bodyPr>
          <a:lstStyle/>
          <a:p>
            <a:pPr algn="ctr"/>
            <a:r>
              <a:rPr lang="en-GB" sz="800" dirty="0" smtClean="0">
                <a:latin typeface="Mulish" pitchFamily="2" charset="0"/>
              </a:rPr>
              <a:t>PAGE 1 OF 2</a:t>
            </a:r>
          </a:p>
          <a:p>
            <a:pPr algn="ctr"/>
            <a:r>
              <a:rPr lang="en-GB" sz="800" u="sng" dirty="0" smtClean="0">
                <a:latin typeface="Mulish" pitchFamily="2" charset="0"/>
              </a:rPr>
              <a:t>PLEASE TURN OVER</a:t>
            </a:r>
            <a:endParaRPr lang="en-GB" sz="800" u="sng" dirty="0">
              <a:latin typeface="Mulish" pitchFamily="2" charset="0"/>
            </a:endParaRPr>
          </a:p>
        </p:txBody>
      </p:sp>
    </p:spTree>
    <p:extLst>
      <p:ext uri="{BB962C8B-B14F-4D97-AF65-F5344CB8AC3E}">
        <p14:creationId xmlns:p14="http://schemas.microsoft.com/office/powerpoint/2010/main" val="2140471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MALF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575" y="247503"/>
            <a:ext cx="1220738" cy="12207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Nuffield Department of Population Healt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7231" y="477343"/>
            <a:ext cx="2175228" cy="6805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https://www.amalfitrial.org/images/footer/nihr_logos_funded-by_col_rgb.jpg/@@images/image/w76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8497" y="9430150"/>
            <a:ext cx="1819375" cy="38037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9702802"/>
            <a:ext cx="4604961" cy="215444"/>
          </a:xfrm>
          <a:prstGeom prst="rect">
            <a:avLst/>
          </a:prstGeom>
          <a:noFill/>
        </p:spPr>
        <p:txBody>
          <a:bodyPr wrap="square" rtlCol="0">
            <a:spAutoFit/>
          </a:bodyPr>
          <a:lstStyle/>
          <a:p>
            <a:r>
              <a:rPr lang="en-GB" sz="800" dirty="0" smtClean="0">
                <a:latin typeface="Mulish" pitchFamily="2" charset="0"/>
              </a:rPr>
              <a:t>AMALFI newsletter 1 v1.0 15/03/2022</a:t>
            </a:r>
            <a:endParaRPr lang="en-GB" sz="800" dirty="0">
              <a:latin typeface="Mulish" pitchFamily="2" charset="0"/>
            </a:endParaRPr>
          </a:p>
        </p:txBody>
      </p:sp>
      <p:sp>
        <p:nvSpPr>
          <p:cNvPr id="8" name="TextBox 7"/>
          <p:cNvSpPr txBox="1"/>
          <p:nvPr/>
        </p:nvSpPr>
        <p:spPr>
          <a:xfrm>
            <a:off x="1091168" y="9480467"/>
            <a:ext cx="4604961" cy="215444"/>
          </a:xfrm>
          <a:prstGeom prst="rect">
            <a:avLst/>
          </a:prstGeom>
          <a:noFill/>
        </p:spPr>
        <p:txBody>
          <a:bodyPr wrap="square" rtlCol="0">
            <a:spAutoFit/>
          </a:bodyPr>
          <a:lstStyle/>
          <a:p>
            <a:pPr algn="ctr"/>
            <a:r>
              <a:rPr lang="en-GB" sz="800" dirty="0" smtClean="0">
                <a:latin typeface="Mulish" pitchFamily="2" charset="0"/>
              </a:rPr>
              <a:t>PAGE 2 OF 2</a:t>
            </a:r>
            <a:endParaRPr lang="en-GB" sz="800" dirty="0">
              <a:latin typeface="Mulish" pitchFamily="2" charset="0"/>
            </a:endParaRPr>
          </a:p>
        </p:txBody>
      </p:sp>
      <p:pic>
        <p:nvPicPr>
          <p:cNvPr id="9" name="Picture 8"/>
          <p:cNvPicPr>
            <a:picLocks noChangeAspect="1"/>
          </p:cNvPicPr>
          <p:nvPr/>
        </p:nvPicPr>
        <p:blipFill rotWithShape="1">
          <a:blip r:embed="rId5" cstate="print">
            <a:extLst>
              <a:ext uri="{28A0092B-C50C-407E-A947-70E740481C1C}">
                <a14:useLocalDpi xmlns:a14="http://schemas.microsoft.com/office/drawing/2010/main" val="0"/>
              </a:ext>
            </a:extLst>
          </a:blip>
          <a:srcRect t="28652"/>
          <a:stretch/>
        </p:blipFill>
        <p:spPr>
          <a:xfrm>
            <a:off x="4024177" y="7196669"/>
            <a:ext cx="2178660" cy="2072561"/>
          </a:xfrm>
          <a:prstGeom prst="rect">
            <a:avLst/>
          </a:prstGeom>
        </p:spPr>
      </p:pic>
      <p:cxnSp>
        <p:nvCxnSpPr>
          <p:cNvPr id="10" name="Straight Connector 9"/>
          <p:cNvCxnSpPr/>
          <p:nvPr/>
        </p:nvCxnSpPr>
        <p:spPr>
          <a:xfrm>
            <a:off x="584462" y="1748557"/>
            <a:ext cx="5618375"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99012" y="7364776"/>
            <a:ext cx="5802984" cy="1292662"/>
          </a:xfrm>
          <a:prstGeom prst="rect">
            <a:avLst/>
          </a:prstGeom>
        </p:spPr>
        <p:txBody>
          <a:bodyPr wrap="square">
            <a:spAutoFit/>
          </a:bodyPr>
          <a:lstStyle/>
          <a:p>
            <a:pPr algn="ctr">
              <a:lnSpc>
                <a:spcPct val="150000"/>
              </a:lnSpc>
            </a:pPr>
            <a:r>
              <a:rPr lang="en-GB" sz="1600" dirty="0" smtClean="0">
                <a:latin typeface="Mulish" pitchFamily="2" charset="0"/>
              </a:rPr>
              <a:t>Thank you again!</a:t>
            </a:r>
          </a:p>
          <a:p>
            <a:pPr algn="ctr">
              <a:lnSpc>
                <a:spcPct val="150000"/>
              </a:lnSpc>
            </a:pPr>
            <a:r>
              <a:rPr lang="en-GB" sz="1400" dirty="0" smtClean="0">
                <a:latin typeface="Mulish" pitchFamily="2" charset="0"/>
              </a:rPr>
              <a:t>The AMALFI study team</a:t>
            </a:r>
            <a:endParaRPr lang="en-GB" sz="1400" dirty="0">
              <a:latin typeface="Mulish" pitchFamily="2" charset="0"/>
            </a:endParaRPr>
          </a:p>
          <a:p>
            <a:pPr algn="ctr">
              <a:lnSpc>
                <a:spcPct val="150000"/>
              </a:lnSpc>
            </a:pPr>
            <a:endParaRPr lang="en-GB" sz="2000" dirty="0">
              <a:latin typeface="Mulish" pitchFamily="2" charset="0"/>
            </a:endParaRPr>
          </a:p>
        </p:txBody>
      </p:sp>
      <p:sp>
        <p:nvSpPr>
          <p:cNvPr id="13" name="Rectangle 12"/>
          <p:cNvSpPr/>
          <p:nvPr/>
        </p:nvSpPr>
        <p:spPr>
          <a:xfrm>
            <a:off x="493531" y="1768888"/>
            <a:ext cx="5802984" cy="5593839"/>
          </a:xfrm>
          <a:prstGeom prst="rect">
            <a:avLst/>
          </a:prstGeom>
        </p:spPr>
        <p:txBody>
          <a:bodyPr wrap="square">
            <a:spAutoFit/>
          </a:bodyPr>
          <a:lstStyle/>
          <a:p>
            <a:pPr algn="just"/>
            <a:endParaRPr lang="en-GB" sz="1100" dirty="0" smtClean="0">
              <a:latin typeface="Mulish" pitchFamily="2" charset="0"/>
            </a:endParaRPr>
          </a:p>
          <a:p>
            <a:pPr algn="just">
              <a:lnSpc>
                <a:spcPct val="150000"/>
              </a:lnSpc>
            </a:pPr>
            <a:r>
              <a:rPr lang="en-GB" sz="1100" dirty="0" smtClean="0">
                <a:latin typeface="Mulish" pitchFamily="2" charset="0"/>
              </a:rPr>
              <a:t>We </a:t>
            </a:r>
            <a:r>
              <a:rPr lang="en-GB" sz="1100" dirty="0">
                <a:latin typeface="Mulish" pitchFamily="2" charset="0"/>
              </a:rPr>
              <a:t>are also interested in finding out whether taking part in AMALFI has had any impact on your quality of life. To </a:t>
            </a:r>
            <a:r>
              <a:rPr lang="en-GB" sz="1100" dirty="0" smtClean="0">
                <a:latin typeface="Mulish" pitchFamily="2" charset="0"/>
              </a:rPr>
              <a:t>do this, </a:t>
            </a:r>
            <a:r>
              <a:rPr lang="en-GB" sz="1100" dirty="0">
                <a:latin typeface="Mulish" pitchFamily="2" charset="0"/>
              </a:rPr>
              <a:t>we would be grateful if you could </a:t>
            </a:r>
            <a:r>
              <a:rPr lang="en-GB" sz="1100" b="1" dirty="0">
                <a:latin typeface="Mulish" pitchFamily="2" charset="0"/>
              </a:rPr>
              <a:t>complete the questionnaire</a:t>
            </a:r>
            <a:r>
              <a:rPr lang="en-GB" sz="1100" dirty="0">
                <a:latin typeface="Mulish" pitchFamily="2" charset="0"/>
              </a:rPr>
              <a:t> that we have sent out with this newsletter. It should take only about </a:t>
            </a:r>
            <a:r>
              <a:rPr lang="en-GB" sz="1100" b="1" dirty="0">
                <a:latin typeface="Mulish" pitchFamily="2" charset="0"/>
              </a:rPr>
              <a:t>five minutes</a:t>
            </a:r>
            <a:r>
              <a:rPr lang="en-GB" sz="1100" dirty="0">
                <a:latin typeface="Mulish" pitchFamily="2" charset="0"/>
              </a:rPr>
              <a:t>. We will send you this questionnaire again when we write in two and a half years from now</a:t>
            </a:r>
            <a:r>
              <a:rPr lang="en-GB" sz="1100" dirty="0" smtClean="0">
                <a:latin typeface="Mulish" pitchFamily="2" charset="0"/>
              </a:rPr>
              <a:t>.</a:t>
            </a:r>
          </a:p>
          <a:p>
            <a:pPr algn="just">
              <a:lnSpc>
                <a:spcPct val="150000"/>
              </a:lnSpc>
            </a:pPr>
            <a:endParaRPr lang="en-GB" sz="1100" b="1" dirty="0">
              <a:latin typeface="Mulish" pitchFamily="2" charset="0"/>
            </a:endParaRPr>
          </a:p>
          <a:p>
            <a:pPr algn="just">
              <a:lnSpc>
                <a:spcPct val="150000"/>
              </a:lnSpc>
            </a:pPr>
            <a:r>
              <a:rPr lang="en-GB" sz="1100" dirty="0" smtClean="0">
                <a:latin typeface="Mulish" pitchFamily="2" charset="0"/>
              </a:rPr>
              <a:t>Finally</a:t>
            </a:r>
            <a:r>
              <a:rPr lang="en-GB" sz="1100" dirty="0">
                <a:latin typeface="Mulish" pitchFamily="2" charset="0"/>
              </a:rPr>
              <a:t>, </a:t>
            </a:r>
            <a:r>
              <a:rPr lang="en-GB" sz="1100" b="1" dirty="0">
                <a:latin typeface="Mulish" pitchFamily="2" charset="0"/>
              </a:rPr>
              <a:t>we </a:t>
            </a:r>
            <a:r>
              <a:rPr lang="en-GB" sz="1100" b="1" dirty="0" smtClean="0">
                <a:latin typeface="Mulish" pitchFamily="2" charset="0"/>
              </a:rPr>
              <a:t>want to </a:t>
            </a:r>
            <a:r>
              <a:rPr lang="en-GB" sz="1100" b="1" dirty="0">
                <a:latin typeface="Mulish" pitchFamily="2" charset="0"/>
              </a:rPr>
              <a:t>take part in an </a:t>
            </a:r>
            <a:r>
              <a:rPr lang="en-GB" sz="1100" b="1" dirty="0" smtClean="0">
                <a:latin typeface="Mulish" pitchFamily="2" charset="0"/>
              </a:rPr>
              <a:t>collaboration including researchers from several countries, that </a:t>
            </a:r>
            <a:r>
              <a:rPr lang="en-GB" sz="1100" b="1" dirty="0">
                <a:latin typeface="Mulish" pitchFamily="2" charset="0"/>
              </a:rPr>
              <a:t>will bring together </a:t>
            </a:r>
            <a:r>
              <a:rPr lang="en-GB" sz="1100" b="1" dirty="0" smtClean="0">
                <a:latin typeface="Mulish" pitchFamily="2" charset="0"/>
              </a:rPr>
              <a:t>the data </a:t>
            </a:r>
            <a:r>
              <a:rPr lang="en-GB" sz="1100" b="1" dirty="0">
                <a:latin typeface="Mulish" pitchFamily="2" charset="0"/>
              </a:rPr>
              <a:t>collected </a:t>
            </a:r>
            <a:r>
              <a:rPr lang="en-GB" sz="1100" b="1" dirty="0" smtClean="0">
                <a:latin typeface="Mulish" pitchFamily="2" charset="0"/>
              </a:rPr>
              <a:t>from a number of studies like AMALFI</a:t>
            </a:r>
            <a:r>
              <a:rPr lang="en-GB" sz="1100" dirty="0" smtClean="0">
                <a:latin typeface="Mulish" pitchFamily="2" charset="0"/>
              </a:rPr>
              <a:t>. Collaborations such as this are important as they allow us to put together larger amounts of information so that we can get more reliable answers that can help guide patient care. This collaboration will </a:t>
            </a:r>
            <a:r>
              <a:rPr lang="en-GB" sz="1100" dirty="0">
                <a:latin typeface="Mulish" pitchFamily="2" charset="0"/>
              </a:rPr>
              <a:t>involve sending some of the data we </a:t>
            </a:r>
            <a:r>
              <a:rPr lang="en-GB" sz="1100" dirty="0" smtClean="0">
                <a:latin typeface="Mulish" pitchFamily="2" charset="0"/>
              </a:rPr>
              <a:t>collect </a:t>
            </a:r>
            <a:r>
              <a:rPr lang="en-GB" sz="1100" dirty="0">
                <a:latin typeface="Mulish" pitchFamily="2" charset="0"/>
              </a:rPr>
              <a:t>about </a:t>
            </a:r>
            <a:r>
              <a:rPr lang="en-GB" sz="1100" dirty="0" smtClean="0">
                <a:latin typeface="Mulish" pitchFamily="2" charset="0"/>
              </a:rPr>
              <a:t>you </a:t>
            </a:r>
            <a:r>
              <a:rPr lang="en-GB" sz="1100" dirty="0">
                <a:latin typeface="Mulish" pitchFamily="2" charset="0"/>
              </a:rPr>
              <a:t>to the University of Copenhagen, </a:t>
            </a:r>
            <a:r>
              <a:rPr lang="en-GB" sz="1100" dirty="0" smtClean="0">
                <a:latin typeface="Mulish" pitchFamily="2" charset="0"/>
              </a:rPr>
              <a:t>in Denmark</a:t>
            </a:r>
            <a:r>
              <a:rPr lang="en-GB" sz="1100" dirty="0">
                <a:latin typeface="Mulish" pitchFamily="2" charset="0"/>
              </a:rPr>
              <a:t>. </a:t>
            </a:r>
            <a:r>
              <a:rPr lang="en-GB" sz="1100" dirty="0" smtClean="0">
                <a:latin typeface="Mulish" pitchFamily="2" charset="0"/>
              </a:rPr>
              <a:t>It will only be a limited amount of information and </a:t>
            </a:r>
            <a:r>
              <a:rPr lang="en-GB" sz="1100" b="1" dirty="0" smtClean="0">
                <a:latin typeface="Mulish" pitchFamily="2" charset="0"/>
              </a:rPr>
              <a:t>it will NOT identify you in any way</a:t>
            </a:r>
            <a:r>
              <a:rPr lang="en-GB" sz="1100" dirty="0" smtClean="0">
                <a:latin typeface="Mulish" pitchFamily="2" charset="0"/>
              </a:rPr>
              <a:t>. If you </a:t>
            </a:r>
            <a:r>
              <a:rPr lang="en-GB" sz="1100" b="1" dirty="0" smtClean="0">
                <a:latin typeface="Mulish" pitchFamily="2" charset="0"/>
              </a:rPr>
              <a:t>do </a:t>
            </a:r>
            <a:r>
              <a:rPr lang="en-GB" sz="1100" b="1" dirty="0" smtClean="0">
                <a:latin typeface="Mulish" pitchFamily="2" charset="0"/>
              </a:rPr>
              <a:t>NOT want us to share your data, please let us know by filling out Section 2 </a:t>
            </a:r>
            <a:r>
              <a:rPr lang="en-GB" sz="1100" b="1" dirty="0">
                <a:latin typeface="Mulish" pitchFamily="2" charset="0"/>
              </a:rPr>
              <a:t>on the back of the </a:t>
            </a:r>
            <a:r>
              <a:rPr lang="en-GB" sz="1100" b="1" dirty="0" smtClean="0">
                <a:latin typeface="Mulish" pitchFamily="2" charset="0"/>
              </a:rPr>
              <a:t>attached folded sheet. </a:t>
            </a:r>
            <a:r>
              <a:rPr lang="en-GB" sz="1100" dirty="0">
                <a:latin typeface="Mulish" pitchFamily="2" charset="0"/>
              </a:rPr>
              <a:t>There is </a:t>
            </a:r>
            <a:r>
              <a:rPr lang="en-GB" sz="1100" dirty="0" smtClean="0">
                <a:latin typeface="Mulish" pitchFamily="2" charset="0"/>
              </a:rPr>
              <a:t>more information about this research project </a:t>
            </a:r>
            <a:r>
              <a:rPr lang="en-GB" sz="1100" dirty="0">
                <a:latin typeface="Mulish" pitchFamily="2" charset="0"/>
              </a:rPr>
              <a:t>in our </a:t>
            </a:r>
            <a:r>
              <a:rPr lang="en-GB" sz="1100" dirty="0" smtClean="0">
                <a:latin typeface="Mulish" pitchFamily="2" charset="0"/>
              </a:rPr>
              <a:t>privacy </a:t>
            </a:r>
            <a:r>
              <a:rPr lang="en-GB" sz="1100" dirty="0">
                <a:latin typeface="Mulish" pitchFamily="2" charset="0"/>
              </a:rPr>
              <a:t>notice, at </a:t>
            </a:r>
            <a:r>
              <a:rPr lang="en-GB" sz="1100" dirty="0" smtClean="0">
                <a:latin typeface="Mulish" pitchFamily="2" charset="0"/>
              </a:rPr>
              <a:t>www.amalfitrial.org/data-privacy</a:t>
            </a:r>
          </a:p>
          <a:p>
            <a:pPr algn="just">
              <a:lnSpc>
                <a:spcPct val="150000"/>
              </a:lnSpc>
            </a:pPr>
            <a:endParaRPr lang="en-GB" sz="1100" dirty="0" smtClean="0">
              <a:latin typeface="Mulish" pitchFamily="2" charset="0"/>
            </a:endParaRPr>
          </a:p>
          <a:p>
            <a:pPr algn="just">
              <a:lnSpc>
                <a:spcPct val="150000"/>
              </a:lnSpc>
            </a:pPr>
            <a:r>
              <a:rPr lang="en-GB" sz="1100" dirty="0">
                <a:latin typeface="Mulish" pitchFamily="2" charset="0"/>
              </a:rPr>
              <a:t>Do remember, you are welcome to get in touch with us if you have any questions. You can reach us via Freephone on 0808 164 50 80, or via email on amalfi@ndph.ox.ac.uk. You can also use the attached letter to let us know if you have changed your address.</a:t>
            </a:r>
          </a:p>
          <a:p>
            <a:pPr algn="just">
              <a:lnSpc>
                <a:spcPct val="150000"/>
              </a:lnSpc>
            </a:pPr>
            <a:endParaRPr lang="en-GB" sz="1100" dirty="0">
              <a:latin typeface="Mulish" pitchFamily="2" charset="0"/>
            </a:endParaRPr>
          </a:p>
        </p:txBody>
      </p:sp>
    </p:spTree>
    <p:extLst>
      <p:ext uri="{BB962C8B-B14F-4D97-AF65-F5344CB8AC3E}">
        <p14:creationId xmlns:p14="http://schemas.microsoft.com/office/powerpoint/2010/main" val="2928519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TotalTime>
  <Words>581</Words>
  <Application>Microsoft Office PowerPoint</Application>
  <PresentationFormat>A4 Paper (210x297 mm)</PresentationFormat>
  <Paragraphs>27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Mulish</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Guilherme Pessoa-Amorim</dc:creator>
  <cp:lastModifiedBy>Guilherme Pessoa-Amorim</cp:lastModifiedBy>
  <cp:revision>29</cp:revision>
  <dcterms:created xsi:type="dcterms:W3CDTF">2022-03-08T13:43:29Z</dcterms:created>
  <dcterms:modified xsi:type="dcterms:W3CDTF">2022-04-20T10:18:10Z</dcterms:modified>
</cp:coreProperties>
</file>